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86" r:id="rId4"/>
    <p:sldId id="258" r:id="rId5"/>
    <p:sldId id="261" r:id="rId6"/>
    <p:sldId id="259" r:id="rId7"/>
    <p:sldId id="260" r:id="rId8"/>
    <p:sldId id="262" r:id="rId9"/>
    <p:sldId id="263" r:id="rId10"/>
    <p:sldId id="287" r:id="rId11"/>
    <p:sldId id="288" r:id="rId12"/>
    <p:sldId id="289" r:id="rId13"/>
    <p:sldId id="291" r:id="rId14"/>
    <p:sldId id="292" r:id="rId15"/>
    <p:sldId id="293" r:id="rId16"/>
    <p:sldId id="264" r:id="rId17"/>
    <p:sldId id="265" r:id="rId18"/>
    <p:sldId id="266" r:id="rId19"/>
    <p:sldId id="267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úcia Helena Cavalcante Valverde" initials="LHCV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44" d="100"/>
          <a:sy n="44" d="100"/>
        </p:scale>
        <p:origin x="-7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08T10:23:29.537" idx="2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AAB5D-5828-4488-848A-001491F0F9D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18C424E-0DBF-4BA9-A85F-FF59220368B0}">
      <dgm:prSet phldrT="[Texto]"/>
      <dgm:spPr/>
      <dgm:t>
        <a:bodyPr/>
        <a:lstStyle/>
        <a:p>
          <a:r>
            <a:rPr lang="pt-BR" b="1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Órgão ou Entidade do GDF</a:t>
          </a:r>
        </a:p>
        <a:p>
          <a:r>
            <a:rPr lang="pt-BR" b="1" dirty="0" smtClean="0">
              <a:solidFill>
                <a:schemeClr val="accent5">
                  <a:lumMod val="50000"/>
                </a:schemeClr>
              </a:solidFill>
              <a:effectLst/>
            </a:rPr>
            <a:t>(Proposição)</a:t>
          </a:r>
          <a:endParaRPr lang="pt-BR" b="1" dirty="0">
            <a:solidFill>
              <a:schemeClr val="accent5">
                <a:lumMod val="50000"/>
              </a:schemeClr>
            </a:solidFill>
            <a:effectLst/>
          </a:endParaRPr>
        </a:p>
      </dgm:t>
    </dgm:pt>
    <dgm:pt modelId="{22CD4F55-1C92-46CD-AD7F-C9D1AD913C21}" type="parTrans" cxnId="{1DBC40FF-0BC6-40E5-9F80-3B03E87CF426}">
      <dgm:prSet/>
      <dgm:spPr/>
      <dgm:t>
        <a:bodyPr/>
        <a:lstStyle/>
        <a:p>
          <a:endParaRPr lang="pt-BR"/>
        </a:p>
      </dgm:t>
    </dgm:pt>
    <dgm:pt modelId="{DB699447-C195-4C0E-BCD9-362E6D1AF29C}" type="sibTrans" cxnId="{1DBC40FF-0BC6-40E5-9F80-3B03E87CF426}">
      <dgm:prSet/>
      <dgm:spPr/>
      <dgm:t>
        <a:bodyPr/>
        <a:lstStyle/>
        <a:p>
          <a:endParaRPr lang="pt-BR"/>
        </a:p>
      </dgm:t>
    </dgm:pt>
    <dgm:pt modelId="{43F92CCA-E030-48AA-8F0F-BB109F1C7E2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Gabinete da Casa Civil</a:t>
          </a:r>
        </a:p>
        <a:p>
          <a:r>
            <a:rPr lang="pt-BR" b="1" dirty="0" smtClean="0">
              <a:solidFill>
                <a:schemeClr val="accent5">
                  <a:lumMod val="50000"/>
                </a:schemeClr>
              </a:solidFill>
              <a:effectLst/>
            </a:rPr>
            <a:t>(Análise das Proposições)</a:t>
          </a:r>
          <a:endParaRPr lang="pt-BR" b="1" dirty="0">
            <a:solidFill>
              <a:schemeClr val="accent5">
                <a:lumMod val="50000"/>
              </a:schemeClr>
            </a:solidFill>
            <a:effectLst/>
          </a:endParaRPr>
        </a:p>
      </dgm:t>
    </dgm:pt>
    <dgm:pt modelId="{934FEDC4-9CC8-4ED9-9BB8-DD88B0FF3FBA}" type="parTrans" cxnId="{59EBE06B-5BD2-44BD-978A-56348621A72F}">
      <dgm:prSet/>
      <dgm:spPr/>
      <dgm:t>
        <a:bodyPr/>
        <a:lstStyle/>
        <a:p>
          <a:endParaRPr lang="pt-BR"/>
        </a:p>
      </dgm:t>
    </dgm:pt>
    <dgm:pt modelId="{EBF82870-0C3B-4B07-BCB2-BD5FCEAD5262}" type="sibTrans" cxnId="{59EBE06B-5BD2-44BD-978A-56348621A72F}">
      <dgm:prSet/>
      <dgm:spPr/>
      <dgm:t>
        <a:bodyPr/>
        <a:lstStyle/>
        <a:p>
          <a:endParaRPr lang="pt-BR"/>
        </a:p>
      </dgm:t>
    </dgm:pt>
    <dgm:pt modelId="{272FF3E4-0919-4C98-8FB7-174F344FAE1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Subsecretaria de Políticas Públicas</a:t>
          </a:r>
        </a:p>
        <a:p>
          <a:r>
            <a:rPr lang="pt-BR" b="1" dirty="0" smtClean="0">
              <a:solidFill>
                <a:schemeClr val="accent5">
                  <a:lumMod val="50000"/>
                </a:schemeClr>
              </a:solidFill>
              <a:effectLst/>
            </a:rPr>
            <a:t>(Exame de Mérito)</a:t>
          </a:r>
          <a:endParaRPr lang="pt-BR" b="1" dirty="0">
            <a:solidFill>
              <a:schemeClr val="accent5">
                <a:lumMod val="50000"/>
              </a:schemeClr>
            </a:solidFill>
            <a:effectLst/>
          </a:endParaRPr>
        </a:p>
      </dgm:t>
    </dgm:pt>
    <dgm:pt modelId="{19087DCD-26B8-46C5-8D8B-789677EF9A08}" type="parTrans" cxnId="{AC1519E3-596A-4888-B402-A5CA520351CC}">
      <dgm:prSet/>
      <dgm:spPr/>
      <dgm:t>
        <a:bodyPr/>
        <a:lstStyle/>
        <a:p>
          <a:endParaRPr lang="pt-BR"/>
        </a:p>
      </dgm:t>
    </dgm:pt>
    <dgm:pt modelId="{69101BE6-EA23-43F4-A44B-98FDF561C761}" type="sibTrans" cxnId="{AC1519E3-596A-4888-B402-A5CA520351CC}">
      <dgm:prSet/>
      <dgm:spPr/>
      <dgm:t>
        <a:bodyPr/>
        <a:lstStyle/>
        <a:p>
          <a:endParaRPr lang="pt-BR"/>
        </a:p>
      </dgm:t>
    </dgm:pt>
    <dgm:pt modelId="{C31E1A67-9DDE-446D-BE8A-A6EEA80D0D0F}">
      <dgm:prSet phldrT="[Texto]"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Consultoria Jurídica</a:t>
          </a:r>
        </a:p>
        <a:p>
          <a:r>
            <a:rPr lang="pt-BR" sz="1800" b="1" dirty="0" smtClean="0">
              <a:solidFill>
                <a:schemeClr val="accent5">
                  <a:lumMod val="50000"/>
                </a:schemeClr>
              </a:solidFill>
              <a:effectLst/>
            </a:rPr>
            <a:t>(Legalidade do Ato)</a:t>
          </a:r>
          <a:endParaRPr lang="pt-BR" sz="1800" b="1" dirty="0">
            <a:solidFill>
              <a:schemeClr val="accent5">
                <a:lumMod val="50000"/>
              </a:schemeClr>
            </a:solidFill>
            <a:effectLst/>
          </a:endParaRPr>
        </a:p>
      </dgm:t>
    </dgm:pt>
    <dgm:pt modelId="{A9D7AC17-B34A-4044-8585-94B6D78BD33B}" type="parTrans" cxnId="{D2706109-BCFF-4F8D-9F52-19289302E1BB}">
      <dgm:prSet/>
      <dgm:spPr/>
      <dgm:t>
        <a:bodyPr/>
        <a:lstStyle/>
        <a:p>
          <a:endParaRPr lang="pt-BR"/>
        </a:p>
      </dgm:t>
    </dgm:pt>
    <dgm:pt modelId="{2B261FDA-2D40-47C2-9472-FC4ADA4E62A5}" type="sibTrans" cxnId="{D2706109-BCFF-4F8D-9F52-19289302E1BB}">
      <dgm:prSet/>
      <dgm:spPr/>
      <dgm:t>
        <a:bodyPr/>
        <a:lstStyle/>
        <a:p>
          <a:endParaRPr lang="pt-BR"/>
        </a:p>
      </dgm:t>
    </dgm:pt>
    <dgm:pt modelId="{81BF1863-AEDF-4911-B3D5-902C2CA04804}">
      <dgm:prSet phldrT="[Texto]"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Gabinete da Casa Civil</a:t>
          </a:r>
        </a:p>
        <a:p>
          <a:r>
            <a:rPr lang="pt-BR" sz="1800" b="1" dirty="0" smtClean="0">
              <a:solidFill>
                <a:schemeClr val="accent5">
                  <a:lumMod val="50000"/>
                </a:schemeClr>
              </a:solidFill>
              <a:effectLst/>
            </a:rPr>
            <a:t>(Envio à Chefia do GAG)</a:t>
          </a:r>
          <a:endParaRPr lang="pt-BR" sz="1800" b="1" dirty="0">
            <a:solidFill>
              <a:schemeClr val="accent5">
                <a:lumMod val="50000"/>
              </a:schemeClr>
            </a:solidFill>
            <a:effectLst/>
          </a:endParaRPr>
        </a:p>
      </dgm:t>
    </dgm:pt>
    <dgm:pt modelId="{21806304-1D8D-4925-BB58-3699CE0BEE79}" type="parTrans" cxnId="{E325B9B9-131B-467A-8F64-A0DAE6BD5595}">
      <dgm:prSet/>
      <dgm:spPr/>
      <dgm:t>
        <a:bodyPr/>
        <a:lstStyle/>
        <a:p>
          <a:endParaRPr lang="pt-BR"/>
        </a:p>
      </dgm:t>
    </dgm:pt>
    <dgm:pt modelId="{B38648EA-1AA0-43FC-B300-DA720EC079E9}" type="sibTrans" cxnId="{E325B9B9-131B-467A-8F64-A0DAE6BD5595}">
      <dgm:prSet/>
      <dgm:spPr/>
      <dgm:t>
        <a:bodyPr/>
        <a:lstStyle/>
        <a:p>
          <a:endParaRPr lang="pt-BR"/>
        </a:p>
      </dgm:t>
    </dgm:pt>
    <dgm:pt modelId="{4D4F2676-9F8E-4008-9C1F-5FF4CED1CF6B}" type="pres">
      <dgm:prSet presAssocID="{5D4AAB5D-5828-4488-848A-001491F0F9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3F1CBD9-2A92-44E0-8D7C-B3FDAFE6B636}" type="pres">
      <dgm:prSet presAssocID="{218C424E-0DBF-4BA9-A85F-FF59220368B0}" presName="node" presStyleLbl="node1" presStyleIdx="0" presStyleCnt="5" custScaleX="50627" custScaleY="46954" custLinFactNeighborX="-28924" custLinFactNeighborY="-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A418AC-CB8D-4E87-B6BE-F86FE1BB71AE}" type="pres">
      <dgm:prSet presAssocID="{DB699447-C195-4C0E-BCD9-362E6D1AF29C}" presName="sibTrans" presStyleLbl="sibTrans2D1" presStyleIdx="0" presStyleCnt="4" custScaleX="103444" custLinFactNeighborX="7214" custLinFactNeighborY="-7462"/>
      <dgm:spPr/>
      <dgm:t>
        <a:bodyPr/>
        <a:lstStyle/>
        <a:p>
          <a:endParaRPr lang="pt-BR"/>
        </a:p>
      </dgm:t>
    </dgm:pt>
    <dgm:pt modelId="{FAF16254-203D-4F8F-A2D7-F168AD50910F}" type="pres">
      <dgm:prSet presAssocID="{DB699447-C195-4C0E-BCD9-362E6D1AF29C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1199F5F6-B0CA-4DE6-8135-A1C4F0EAC2E9}" type="pres">
      <dgm:prSet presAssocID="{43F92CCA-E030-48AA-8F0F-BB109F1C7E23}" presName="node" presStyleLbl="node1" presStyleIdx="1" presStyleCnt="5" custScaleX="57156" custScaleY="47714" custLinFactNeighborX="-36964" custLinFactNeighborY="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3BFA47-5B08-42BF-8E90-6360BDC8712F}" type="pres">
      <dgm:prSet presAssocID="{EBF82870-0C3B-4B07-BCB2-BD5FCEAD5262}" presName="sibTrans" presStyleLbl="sibTrans2D1" presStyleIdx="1" presStyleCnt="4" custLinFactNeighborX="-7732" custLinFactNeighborY="714"/>
      <dgm:spPr/>
      <dgm:t>
        <a:bodyPr/>
        <a:lstStyle/>
        <a:p>
          <a:endParaRPr lang="pt-BR"/>
        </a:p>
      </dgm:t>
    </dgm:pt>
    <dgm:pt modelId="{72540AF9-AB9E-473C-B43F-0B2A0A5E95E4}" type="pres">
      <dgm:prSet presAssocID="{EBF82870-0C3B-4B07-BCB2-BD5FCEAD5262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D20E529E-41FB-4F02-9242-3335FA12D648}" type="pres">
      <dgm:prSet presAssocID="{272FF3E4-0919-4C98-8FB7-174F344FAE13}" presName="node" presStyleLbl="node1" presStyleIdx="2" presStyleCnt="5" custScaleX="66129" custScaleY="52325" custLinFactNeighborX="-63156" custLinFactNeighborY="8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563967-58F9-48A8-9155-D0DD71E597D6}" type="pres">
      <dgm:prSet presAssocID="{69101BE6-EA23-43F4-A44B-98FDF561C761}" presName="sibTrans" presStyleLbl="sibTrans2D1" presStyleIdx="2" presStyleCnt="4" custAng="21524537" custScaleX="68739" custScaleY="120656" custLinFactNeighborX="-11339"/>
      <dgm:spPr/>
      <dgm:t>
        <a:bodyPr/>
        <a:lstStyle/>
        <a:p>
          <a:endParaRPr lang="pt-BR"/>
        </a:p>
      </dgm:t>
    </dgm:pt>
    <dgm:pt modelId="{761D92D7-9868-4C95-8B59-0B1D276D5730}" type="pres">
      <dgm:prSet presAssocID="{69101BE6-EA23-43F4-A44B-98FDF561C761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FDA0C31C-347B-4C27-B810-C70A874407FA}" type="pres">
      <dgm:prSet presAssocID="{C31E1A67-9DDE-446D-BE8A-A6EEA80D0D0F}" presName="node" presStyleLbl="node1" presStyleIdx="3" presStyleCnt="5" custScaleX="53464" custScaleY="52146" custLinFactY="-37720" custLinFactNeighborX="5045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53E5B6-D6AA-4C11-8EAF-813F60391F20}" type="pres">
      <dgm:prSet presAssocID="{2B261FDA-2D40-47C2-9472-FC4ADA4E62A5}" presName="sibTrans" presStyleLbl="sibTrans2D1" presStyleIdx="3" presStyleCnt="4" custScaleX="108981" custScaleY="56236" custLinFactNeighborX="-33450" custLinFactNeighborY="-3441"/>
      <dgm:spPr/>
      <dgm:t>
        <a:bodyPr/>
        <a:lstStyle/>
        <a:p>
          <a:endParaRPr lang="pt-BR"/>
        </a:p>
      </dgm:t>
    </dgm:pt>
    <dgm:pt modelId="{12D39280-332A-4019-B719-E4C8FA2537A9}" type="pres">
      <dgm:prSet presAssocID="{2B261FDA-2D40-47C2-9472-FC4ADA4E62A5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8821A1B0-7F32-40A8-91CC-8D1F1980FC7D}" type="pres">
      <dgm:prSet presAssocID="{81BF1863-AEDF-4911-B3D5-902C2CA04804}" presName="node" presStyleLbl="node1" presStyleIdx="4" presStyleCnt="5" custScaleX="46083" custScaleY="89592" custLinFactNeighborX="85895" custLinFactNeighborY="-242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3B35AB1-D7E3-438E-91E7-828C480039CC}" type="presOf" srcId="{DB699447-C195-4C0E-BCD9-362E6D1AF29C}" destId="{FAF16254-203D-4F8F-A2D7-F168AD50910F}" srcOrd="1" destOrd="0" presId="urn:microsoft.com/office/officeart/2005/8/layout/process5"/>
    <dgm:cxn modelId="{1DBC40FF-0BC6-40E5-9F80-3B03E87CF426}" srcId="{5D4AAB5D-5828-4488-848A-001491F0F9D9}" destId="{218C424E-0DBF-4BA9-A85F-FF59220368B0}" srcOrd="0" destOrd="0" parTransId="{22CD4F55-1C92-46CD-AD7F-C9D1AD913C21}" sibTransId="{DB699447-C195-4C0E-BCD9-362E6D1AF29C}"/>
    <dgm:cxn modelId="{D2706109-BCFF-4F8D-9F52-19289302E1BB}" srcId="{5D4AAB5D-5828-4488-848A-001491F0F9D9}" destId="{C31E1A67-9DDE-446D-BE8A-A6EEA80D0D0F}" srcOrd="3" destOrd="0" parTransId="{A9D7AC17-B34A-4044-8585-94B6D78BD33B}" sibTransId="{2B261FDA-2D40-47C2-9472-FC4ADA4E62A5}"/>
    <dgm:cxn modelId="{AC1519E3-596A-4888-B402-A5CA520351CC}" srcId="{5D4AAB5D-5828-4488-848A-001491F0F9D9}" destId="{272FF3E4-0919-4C98-8FB7-174F344FAE13}" srcOrd="2" destOrd="0" parTransId="{19087DCD-26B8-46C5-8D8B-789677EF9A08}" sibTransId="{69101BE6-EA23-43F4-A44B-98FDF561C761}"/>
    <dgm:cxn modelId="{A1BF81E2-48EB-4467-9E3C-18C750484B28}" type="presOf" srcId="{C31E1A67-9DDE-446D-BE8A-A6EEA80D0D0F}" destId="{FDA0C31C-347B-4C27-B810-C70A874407FA}" srcOrd="0" destOrd="0" presId="urn:microsoft.com/office/officeart/2005/8/layout/process5"/>
    <dgm:cxn modelId="{8B185142-B041-4894-BBBE-0FE4F1711100}" type="presOf" srcId="{2B261FDA-2D40-47C2-9472-FC4ADA4E62A5}" destId="{12D39280-332A-4019-B719-E4C8FA2537A9}" srcOrd="1" destOrd="0" presId="urn:microsoft.com/office/officeart/2005/8/layout/process5"/>
    <dgm:cxn modelId="{B0706CC3-65B6-466B-83AE-FAA145EFA8E3}" type="presOf" srcId="{EBF82870-0C3B-4B07-BCB2-BD5FCEAD5262}" destId="{72540AF9-AB9E-473C-B43F-0B2A0A5E95E4}" srcOrd="1" destOrd="0" presId="urn:microsoft.com/office/officeart/2005/8/layout/process5"/>
    <dgm:cxn modelId="{D4F3B699-6C21-4C71-8A60-700AC1A45834}" type="presOf" srcId="{69101BE6-EA23-43F4-A44B-98FDF561C761}" destId="{761D92D7-9868-4C95-8B59-0B1D276D5730}" srcOrd="1" destOrd="0" presId="urn:microsoft.com/office/officeart/2005/8/layout/process5"/>
    <dgm:cxn modelId="{FA9B1998-226E-4B34-B51E-8756D29837B2}" type="presOf" srcId="{DB699447-C195-4C0E-BCD9-362E6D1AF29C}" destId="{33A418AC-CB8D-4E87-B6BE-F86FE1BB71AE}" srcOrd="0" destOrd="0" presId="urn:microsoft.com/office/officeart/2005/8/layout/process5"/>
    <dgm:cxn modelId="{DC9E1AA3-64A7-43BC-938B-F84A70E3E9C3}" type="presOf" srcId="{5D4AAB5D-5828-4488-848A-001491F0F9D9}" destId="{4D4F2676-9F8E-4008-9C1F-5FF4CED1CF6B}" srcOrd="0" destOrd="0" presId="urn:microsoft.com/office/officeart/2005/8/layout/process5"/>
    <dgm:cxn modelId="{83ED8BDD-27E8-4980-97B6-B554761212EB}" type="presOf" srcId="{43F92CCA-E030-48AA-8F0F-BB109F1C7E23}" destId="{1199F5F6-B0CA-4DE6-8135-A1C4F0EAC2E9}" srcOrd="0" destOrd="0" presId="urn:microsoft.com/office/officeart/2005/8/layout/process5"/>
    <dgm:cxn modelId="{59EBE06B-5BD2-44BD-978A-56348621A72F}" srcId="{5D4AAB5D-5828-4488-848A-001491F0F9D9}" destId="{43F92CCA-E030-48AA-8F0F-BB109F1C7E23}" srcOrd="1" destOrd="0" parTransId="{934FEDC4-9CC8-4ED9-9BB8-DD88B0FF3FBA}" sibTransId="{EBF82870-0C3B-4B07-BCB2-BD5FCEAD5262}"/>
    <dgm:cxn modelId="{E4F12D18-3B2E-4264-B741-572C60637F61}" type="presOf" srcId="{272FF3E4-0919-4C98-8FB7-174F344FAE13}" destId="{D20E529E-41FB-4F02-9242-3335FA12D648}" srcOrd="0" destOrd="0" presId="urn:microsoft.com/office/officeart/2005/8/layout/process5"/>
    <dgm:cxn modelId="{875D7A1B-3C4B-480E-B997-A1513882981B}" type="presOf" srcId="{EBF82870-0C3B-4B07-BCB2-BD5FCEAD5262}" destId="{E63BFA47-5B08-42BF-8E90-6360BDC8712F}" srcOrd="0" destOrd="0" presId="urn:microsoft.com/office/officeart/2005/8/layout/process5"/>
    <dgm:cxn modelId="{39D3D43A-DA68-4849-810A-A3E54EE1B133}" type="presOf" srcId="{2B261FDA-2D40-47C2-9472-FC4ADA4E62A5}" destId="{6053E5B6-D6AA-4C11-8EAF-813F60391F20}" srcOrd="0" destOrd="0" presId="urn:microsoft.com/office/officeart/2005/8/layout/process5"/>
    <dgm:cxn modelId="{8B6AFDC4-46D2-4619-9E3B-C1A9F2AA4C17}" type="presOf" srcId="{69101BE6-EA23-43F4-A44B-98FDF561C761}" destId="{E8563967-58F9-48A8-9155-D0DD71E597D6}" srcOrd="0" destOrd="0" presId="urn:microsoft.com/office/officeart/2005/8/layout/process5"/>
    <dgm:cxn modelId="{E325B9B9-131B-467A-8F64-A0DAE6BD5595}" srcId="{5D4AAB5D-5828-4488-848A-001491F0F9D9}" destId="{81BF1863-AEDF-4911-B3D5-902C2CA04804}" srcOrd="4" destOrd="0" parTransId="{21806304-1D8D-4925-BB58-3699CE0BEE79}" sibTransId="{B38648EA-1AA0-43FC-B300-DA720EC079E9}"/>
    <dgm:cxn modelId="{068292A2-C31C-47A1-A978-E80A57580D00}" type="presOf" srcId="{81BF1863-AEDF-4911-B3D5-902C2CA04804}" destId="{8821A1B0-7F32-40A8-91CC-8D1F1980FC7D}" srcOrd="0" destOrd="0" presId="urn:microsoft.com/office/officeart/2005/8/layout/process5"/>
    <dgm:cxn modelId="{7A9FFA15-D3B9-4AEA-A49C-471771CA1B0F}" type="presOf" srcId="{218C424E-0DBF-4BA9-A85F-FF59220368B0}" destId="{43F1CBD9-2A92-44E0-8D7C-B3FDAFE6B636}" srcOrd="0" destOrd="0" presId="urn:microsoft.com/office/officeart/2005/8/layout/process5"/>
    <dgm:cxn modelId="{E5D8D860-1001-4170-A749-3D6639DC579A}" type="presParOf" srcId="{4D4F2676-9F8E-4008-9C1F-5FF4CED1CF6B}" destId="{43F1CBD9-2A92-44E0-8D7C-B3FDAFE6B636}" srcOrd="0" destOrd="0" presId="urn:microsoft.com/office/officeart/2005/8/layout/process5"/>
    <dgm:cxn modelId="{7CB2645B-70D7-41C7-A71F-75B900507968}" type="presParOf" srcId="{4D4F2676-9F8E-4008-9C1F-5FF4CED1CF6B}" destId="{33A418AC-CB8D-4E87-B6BE-F86FE1BB71AE}" srcOrd="1" destOrd="0" presId="urn:microsoft.com/office/officeart/2005/8/layout/process5"/>
    <dgm:cxn modelId="{CC951A7A-5E86-44C0-B9BE-3A5A1506C25F}" type="presParOf" srcId="{33A418AC-CB8D-4E87-B6BE-F86FE1BB71AE}" destId="{FAF16254-203D-4F8F-A2D7-F168AD50910F}" srcOrd="0" destOrd="0" presId="urn:microsoft.com/office/officeart/2005/8/layout/process5"/>
    <dgm:cxn modelId="{DE73E061-5AE0-4DF2-8F9A-7DB11D796814}" type="presParOf" srcId="{4D4F2676-9F8E-4008-9C1F-5FF4CED1CF6B}" destId="{1199F5F6-B0CA-4DE6-8135-A1C4F0EAC2E9}" srcOrd="2" destOrd="0" presId="urn:microsoft.com/office/officeart/2005/8/layout/process5"/>
    <dgm:cxn modelId="{9D3C50E0-2C5F-4F52-BA0F-DF82959E05A5}" type="presParOf" srcId="{4D4F2676-9F8E-4008-9C1F-5FF4CED1CF6B}" destId="{E63BFA47-5B08-42BF-8E90-6360BDC8712F}" srcOrd="3" destOrd="0" presId="urn:microsoft.com/office/officeart/2005/8/layout/process5"/>
    <dgm:cxn modelId="{622DE7FB-A700-48B2-A391-CFE3D005B705}" type="presParOf" srcId="{E63BFA47-5B08-42BF-8E90-6360BDC8712F}" destId="{72540AF9-AB9E-473C-B43F-0B2A0A5E95E4}" srcOrd="0" destOrd="0" presId="urn:microsoft.com/office/officeart/2005/8/layout/process5"/>
    <dgm:cxn modelId="{7C63565E-81DD-4115-AED7-5AFF7760000B}" type="presParOf" srcId="{4D4F2676-9F8E-4008-9C1F-5FF4CED1CF6B}" destId="{D20E529E-41FB-4F02-9242-3335FA12D648}" srcOrd="4" destOrd="0" presId="urn:microsoft.com/office/officeart/2005/8/layout/process5"/>
    <dgm:cxn modelId="{9CE06F1C-A863-48C9-A69B-9B118C47BAC9}" type="presParOf" srcId="{4D4F2676-9F8E-4008-9C1F-5FF4CED1CF6B}" destId="{E8563967-58F9-48A8-9155-D0DD71E597D6}" srcOrd="5" destOrd="0" presId="urn:microsoft.com/office/officeart/2005/8/layout/process5"/>
    <dgm:cxn modelId="{2FAC2B19-EA79-4E15-BA04-CE2D5F54EFFE}" type="presParOf" srcId="{E8563967-58F9-48A8-9155-D0DD71E597D6}" destId="{761D92D7-9868-4C95-8B59-0B1D276D5730}" srcOrd="0" destOrd="0" presId="urn:microsoft.com/office/officeart/2005/8/layout/process5"/>
    <dgm:cxn modelId="{D336D258-A692-4ED8-82AE-8D7CC4E77905}" type="presParOf" srcId="{4D4F2676-9F8E-4008-9C1F-5FF4CED1CF6B}" destId="{FDA0C31C-347B-4C27-B810-C70A874407FA}" srcOrd="6" destOrd="0" presId="urn:microsoft.com/office/officeart/2005/8/layout/process5"/>
    <dgm:cxn modelId="{F0A7EB04-1CED-44F8-9F0A-2649C623AC19}" type="presParOf" srcId="{4D4F2676-9F8E-4008-9C1F-5FF4CED1CF6B}" destId="{6053E5B6-D6AA-4C11-8EAF-813F60391F20}" srcOrd="7" destOrd="0" presId="urn:microsoft.com/office/officeart/2005/8/layout/process5"/>
    <dgm:cxn modelId="{21F896B2-4BA4-4E28-BB0D-A5580D9CD643}" type="presParOf" srcId="{6053E5B6-D6AA-4C11-8EAF-813F60391F20}" destId="{12D39280-332A-4019-B719-E4C8FA2537A9}" srcOrd="0" destOrd="0" presId="urn:microsoft.com/office/officeart/2005/8/layout/process5"/>
    <dgm:cxn modelId="{EAED0DE4-85EF-45F3-BB3C-70C839FD79E8}" type="presParOf" srcId="{4D4F2676-9F8E-4008-9C1F-5FF4CED1CF6B}" destId="{8821A1B0-7F32-40A8-91CC-8D1F1980FC7D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76A5F-A99A-4D42-A584-8E062DDC82E7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5308D-AABF-467B-B9BE-3CA5F327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52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F907FE-C455-4452-BD03-B7377C0559A8}" type="slidenum">
              <a:rPr lang="pt-BR" altLang="pt-BR" smtClean="0"/>
              <a:pPr>
                <a:spcBef>
                  <a:spcPct val="0"/>
                </a:spcBef>
              </a:pPr>
              <a:t>18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39443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9502E6-FEC4-48E7-845B-47307D1A221C}" type="slidenum">
              <a:rPr lang="pt-BR" altLang="pt-BR" smtClean="0"/>
              <a:pPr>
                <a:spcBef>
                  <a:spcPct val="0"/>
                </a:spcBef>
              </a:pPr>
              <a:t>29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7596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C77B8E-495A-4B50-9283-08F09273AC68}" type="slidenum">
              <a:rPr lang="pt-BR" altLang="pt-BR" smtClean="0"/>
              <a:pPr>
                <a:spcBef>
                  <a:spcPct val="0"/>
                </a:spcBef>
              </a:pPr>
              <a:t>31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09555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BAF13C-ECF4-40D6-A122-98CB99DB68D5}" type="slidenum">
              <a:rPr lang="pt-BR" altLang="pt-BR" smtClean="0"/>
              <a:pPr>
                <a:spcBef>
                  <a:spcPct val="0"/>
                </a:spcBef>
              </a:pPr>
              <a:t>32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59064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9D3BD-6740-4077-9BDC-9E78B6F45877}" type="slidenum">
              <a:rPr lang="pt-BR" altLang="pt-BR" smtClean="0"/>
              <a:pPr>
                <a:spcBef>
                  <a:spcPct val="0"/>
                </a:spcBef>
              </a:pPr>
              <a:t>33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73345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BE818-2D7E-4E9A-93D4-295E3E3395A7}" type="slidenum">
              <a:rPr lang="pt-BR" altLang="pt-BR" smtClean="0"/>
              <a:pPr>
                <a:spcBef>
                  <a:spcPct val="0"/>
                </a:spcBef>
              </a:pPr>
              <a:t>34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0409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DE0E3E-940F-401A-9BB7-0FF0071792A0}" type="slidenum">
              <a:rPr lang="pt-BR" altLang="pt-BR" smtClean="0"/>
              <a:pPr>
                <a:spcBef>
                  <a:spcPct val="0"/>
                </a:spcBef>
              </a:pPr>
              <a:t>19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22485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01F4CD-4332-4160-BD8C-935337EB7092}" type="slidenum">
              <a:rPr lang="pt-BR" altLang="pt-BR" smtClean="0"/>
              <a:pPr>
                <a:spcBef>
                  <a:spcPct val="0"/>
                </a:spcBef>
              </a:pPr>
              <a:t>20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246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BEDB5D-3832-44E1-9FB3-8904AC7F0067}" type="slidenum">
              <a:rPr lang="pt-BR" altLang="pt-BR" smtClean="0"/>
              <a:pPr>
                <a:spcBef>
                  <a:spcPct val="0"/>
                </a:spcBef>
              </a:pPr>
              <a:t>21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11292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483D6A-26BA-4290-91B1-8F450E7113BB}" type="slidenum">
              <a:rPr lang="pt-BR" altLang="pt-BR" smtClean="0"/>
              <a:pPr>
                <a:spcBef>
                  <a:spcPct val="0"/>
                </a:spcBef>
              </a:pPr>
              <a:t>22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466967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F74037-8405-4B9A-BEC8-766BC4CCEB7D}" type="slidenum">
              <a:rPr lang="pt-BR" altLang="pt-BR" smtClean="0"/>
              <a:pPr>
                <a:spcBef>
                  <a:spcPct val="0"/>
                </a:spcBef>
              </a:pPr>
              <a:t>23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77065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D16B32-C980-4077-B88A-ACC5737E5EA7}" type="slidenum">
              <a:rPr lang="pt-BR" altLang="pt-BR" smtClean="0"/>
              <a:pPr>
                <a:spcBef>
                  <a:spcPct val="0"/>
                </a:spcBef>
              </a:pPr>
              <a:t>24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988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BE5437-2A03-4709-A8E7-F143133E51B8}" type="slidenum">
              <a:rPr lang="pt-BR" altLang="pt-BR" smtClean="0"/>
              <a:pPr>
                <a:spcBef>
                  <a:spcPct val="0"/>
                </a:spcBef>
              </a:pPr>
              <a:t>27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1061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latin typeface="Arial" panose="020B0604020202020204" pitchFamily="34" charset="0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0970F2-0570-4967-9296-CED9D19EFAC2}" type="slidenum">
              <a:rPr lang="pt-BR" altLang="pt-BR" smtClean="0"/>
              <a:pPr>
                <a:spcBef>
                  <a:spcPct val="0"/>
                </a:spcBef>
              </a:pPr>
              <a:t>28</a:t>
            </a:fld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77934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60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58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67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80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98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9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29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9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85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56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43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3BAD-372F-46F2-B4B1-6FE766FBD02E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1021F-27F2-4CA0-AA3E-0236CB760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17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Texto%20extra&#237;do%20do%20Manual%20de%20Demonstrativos%20Fiscais%20da%20Secret&#225;ria%20do%20Tesouro%20Nacional.docx" TargetMode="External"/><Relationship Id="rId2" Type="http://schemas.openxmlformats.org/officeDocument/2006/relationships/hyperlink" Target="http://www.tesouro.fazenda.gov.br/documents/10180/663733/CPU_MDF+9%C2%AA%20edi%C3%A7%C3%A3o+-+Vers%C3%A3o+3+-+18.12.2018+-+com+capa/e0b5b068-3538-4b1a-a6d2-a0b7d9da0f3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CP/Lcp101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Regras para elaboração de Atos Normativos – enfoque orçamentário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Brasília, 12 de março de </a:t>
            </a:r>
            <a:r>
              <a:rPr lang="pt-BR" dirty="0" smtClean="0"/>
              <a:t>2019</a:t>
            </a:r>
          </a:p>
          <a:p>
            <a:pPr algn="r"/>
            <a:r>
              <a:rPr lang="pt-BR" b="1" dirty="0" smtClean="0"/>
              <a:t>Lúcia Helena Cavalcante Valverde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790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442" y="180975"/>
            <a:ext cx="11885558" cy="11430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Recomendações para redação dos atos </a:t>
            </a:r>
            <a:b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7º ao 11 do Decreto nº 39.680, de 2019)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991" y="1899416"/>
            <a:ext cx="11971283" cy="57071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O texto das normas jurídicas deve ser unívoco, preciso e completo, e sua redação deve ser simples e estilisticamente elegante, mas sem abdicar da clareza, da precisão e da completude, de forma a ser facilmente compreendido por aqueles que por elas serão regulados. </a:t>
            </a:r>
          </a:p>
          <a:p>
            <a:pPr marL="0" indent="0">
              <a:buNone/>
            </a:pPr>
            <a:r>
              <a:rPr lang="pt-BR" sz="2400" dirty="0" smtClean="0"/>
              <a:t>Recomendações: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Utilizar linguagem culta, mas evitar linguagem rebuscada.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Utilizar linguagem direta, clara e objetiva, que permita a imediata compreensão do texto.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 Esclarecer o objetivo do documento e se ater a ele.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Eliminar os adjetivos que não contribuam para a clareza da mensagem enunciada.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Dispensar, sempre que possível, os verbos auxiliares (ser, ter e haver).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Evitar o uso de advérbios desnecessários.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Não utilizar figuras de linguagem.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/>
              <a:t> Verificar se os comandos não trazem qualquer ambiguidade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892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91856"/>
            <a:ext cx="10515600" cy="108530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Recomendações para redação dos atos 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7º ao 11 do Decreto nº 39.680, de 2019)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324304"/>
            <a:ext cx="10515600" cy="5454868"/>
          </a:xfrm>
        </p:spPr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/>
              <a:t>a obtenção da ordem lógica:</a:t>
            </a:r>
          </a:p>
          <a:p>
            <a:pPr marL="0" indent="0">
              <a:buNone/>
            </a:pPr>
            <a:r>
              <a:rPr lang="pt-BR" dirty="0"/>
              <a:t>a) reunir sob as categorias de agregação - livro, título, capítulo, seção e subseção - apenas as disposições relacionadas com a matéria nelas especificada;</a:t>
            </a:r>
          </a:p>
          <a:p>
            <a:pPr marL="0" indent="0">
              <a:buNone/>
            </a:pPr>
            <a:r>
              <a:rPr lang="pt-BR" dirty="0"/>
              <a:t>b) restringir o conteúdo de cada artigo a um único assunto ou princípio;</a:t>
            </a:r>
          </a:p>
          <a:p>
            <a:pPr marL="0" indent="0">
              <a:buNone/>
            </a:pPr>
            <a:r>
              <a:rPr lang="pt-BR" dirty="0"/>
              <a:t>c) expressar, por meio dos parágrafos, os aspectos complementares à norma enunciada no caput do artigo e as exceções à regra por esse estabelecida; e</a:t>
            </a:r>
          </a:p>
          <a:p>
            <a:pPr marL="0" indent="0">
              <a:buNone/>
            </a:pPr>
            <a:r>
              <a:rPr lang="pt-BR" dirty="0"/>
              <a:t>d) promover as discriminações e as enumerações por meio dos incisos, das alíneas e dos itens.</a:t>
            </a:r>
          </a:p>
        </p:txBody>
      </p:sp>
    </p:spTree>
    <p:extLst>
      <p:ext uri="{BB962C8B-B14F-4D97-AF65-F5344CB8AC3E}">
        <p14:creationId xmlns:p14="http://schemas.microsoft.com/office/powerpoint/2010/main" val="10762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131" y="124646"/>
            <a:ext cx="3376448" cy="1325563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dos artigos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31" y="1490992"/>
            <a:ext cx="3898212" cy="212306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984171" y="124646"/>
            <a:ext cx="813425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Exemplo</a:t>
            </a:r>
            <a:r>
              <a:rPr lang="pt-BR" sz="2400" dirty="0" smtClean="0"/>
              <a:t>: Lei nº 13.707, de 14 de agosto de 2018 (LDO- 2019)</a:t>
            </a:r>
          </a:p>
          <a:p>
            <a:r>
              <a:rPr lang="pt-BR" dirty="0" smtClean="0"/>
              <a:t>Art. 17. Não poderão ser destinados recursos para atender a despesas com:</a:t>
            </a:r>
          </a:p>
          <a:p>
            <a:r>
              <a:rPr lang="pt-BR" dirty="0"/>
              <a:t>I - início de construção, ampliação, reforma voluptuária, aquisição, novas locações ou arrendamentos de imóveis residenciais funcionais; </a:t>
            </a:r>
            <a:endParaRPr lang="pt-BR" dirty="0" smtClean="0"/>
          </a:p>
          <a:p>
            <a:r>
              <a:rPr lang="pt-BR" dirty="0" smtClean="0"/>
              <a:t>II </a:t>
            </a:r>
            <a:r>
              <a:rPr lang="pt-BR" dirty="0"/>
              <a:t>- aquisição, locação ou arrendamento de mobiliário e equipamento para unidades residenciais funcionais; </a:t>
            </a:r>
          </a:p>
          <a:p>
            <a:r>
              <a:rPr lang="pt-BR" dirty="0" smtClean="0"/>
              <a:t>[...]</a:t>
            </a:r>
          </a:p>
          <a:p>
            <a:r>
              <a:rPr lang="pt-BR" dirty="0"/>
              <a:t>§ </a:t>
            </a:r>
            <a:r>
              <a:rPr lang="pt-BR" dirty="0" smtClean="0"/>
              <a:t>1º Desde </a:t>
            </a:r>
            <a:r>
              <a:rPr lang="pt-BR" dirty="0"/>
              <a:t>que o gasto seja discriminado em categoria de programação específica ou comprovada a necessidade de execução da despesa, excluem-se das vedações previstas</a:t>
            </a:r>
            <a:r>
              <a:rPr lang="pt-BR" dirty="0" smtClean="0"/>
              <a:t>:</a:t>
            </a:r>
          </a:p>
          <a:p>
            <a:r>
              <a:rPr lang="pt-BR" dirty="0" smtClean="0"/>
              <a:t>I </a:t>
            </a:r>
            <a:r>
              <a:rPr lang="pt-BR" dirty="0"/>
              <a:t>- nos incisos I e II do caput, à exceção de reforma voluptuária, as destinações para: </a:t>
            </a:r>
            <a:endParaRPr lang="pt-BR" dirty="0" smtClean="0"/>
          </a:p>
          <a:p>
            <a:pPr marL="342900" indent="-342900">
              <a:buAutoNum type="alphaLcParenR"/>
            </a:pPr>
            <a:r>
              <a:rPr lang="pt-BR" dirty="0" smtClean="0"/>
              <a:t>unidades </a:t>
            </a:r>
            <a:r>
              <a:rPr lang="pt-BR" dirty="0"/>
              <a:t>equipadas, essenciais à ação das organizações militares; </a:t>
            </a:r>
            <a:endParaRPr lang="pt-BR" dirty="0" smtClean="0"/>
          </a:p>
          <a:p>
            <a:pPr marL="342900" indent="-342900">
              <a:buAutoNum type="alphaLcParenR"/>
            </a:pPr>
            <a:r>
              <a:rPr lang="pt-BR" dirty="0" smtClean="0"/>
              <a:t>representações </a:t>
            </a:r>
            <a:r>
              <a:rPr lang="pt-BR" dirty="0"/>
              <a:t>diplomáticas no exterior; </a:t>
            </a:r>
            <a:r>
              <a:rPr lang="pt-BR" dirty="0" smtClean="0"/>
              <a:t>e</a:t>
            </a:r>
          </a:p>
          <a:p>
            <a:pPr marL="342900" indent="-342900">
              <a:buAutoNum type="alphaLcParenR"/>
            </a:pPr>
            <a:r>
              <a:rPr lang="pt-BR" dirty="0" smtClean="0"/>
              <a:t>residências </a:t>
            </a:r>
            <a:r>
              <a:rPr lang="pt-BR" dirty="0"/>
              <a:t>funcionais, em faixa de fronteira, no exercício de atividades diretamente relacionadas com o combate a delitos fronteiriços, para: 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magistrados </a:t>
            </a:r>
            <a:r>
              <a:rPr lang="pt-BR" dirty="0"/>
              <a:t>da Justiça Federal; 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membros </a:t>
            </a:r>
            <a:r>
              <a:rPr lang="pt-BR" dirty="0"/>
              <a:t>do Ministério Público da União; 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policiais federais;</a:t>
            </a:r>
          </a:p>
          <a:p>
            <a:pPr marL="342900" indent="-342900">
              <a:buAutoNum type="arabicPeriod"/>
            </a:pPr>
            <a:r>
              <a:rPr lang="pt-BR" dirty="0" smtClean="0"/>
              <a:t>auditores-fiscais </a:t>
            </a:r>
            <a:r>
              <a:rPr lang="pt-BR" dirty="0"/>
              <a:t>e analistas-tributários da Secretaria da Receita Federal do Brasil; e </a:t>
            </a:r>
            <a:endParaRPr lang="pt-BR" dirty="0" smtClean="0"/>
          </a:p>
          <a:p>
            <a:pPr marL="342900" indent="-342900">
              <a:buAutoNum type="arabicPeriod"/>
            </a:pPr>
            <a:r>
              <a:rPr lang="pt-BR" dirty="0" smtClean="0"/>
              <a:t>policiais </a:t>
            </a:r>
            <a:r>
              <a:rPr lang="pt-BR" dirty="0"/>
              <a:t>rodoviários federais. </a:t>
            </a:r>
          </a:p>
        </p:txBody>
      </p:sp>
    </p:spTree>
    <p:extLst>
      <p:ext uri="{BB962C8B-B14F-4D97-AF65-F5344CB8AC3E}">
        <p14:creationId xmlns:p14="http://schemas.microsoft.com/office/powerpoint/2010/main" val="229443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1772" y="0"/>
            <a:ext cx="10515600" cy="1325563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Tramitação de Proposição de </a:t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e Projeto de Lei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345145"/>
              </p:ext>
            </p:extLst>
          </p:nvPr>
        </p:nvGraphicFramePr>
        <p:xfrm>
          <a:off x="120597" y="1195124"/>
          <a:ext cx="12182475" cy="553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/>
          <p:cNvSpPr/>
          <p:nvPr/>
        </p:nvSpPr>
        <p:spPr>
          <a:xfrm>
            <a:off x="319448" y="4374150"/>
            <a:ext cx="2313331" cy="183200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Câmara Legislativa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2"/>
          <p:cNvSpPr/>
          <p:nvPr/>
        </p:nvSpPr>
        <p:spPr>
          <a:xfrm>
            <a:off x="7140158" y="3733800"/>
            <a:ext cx="1746936" cy="2393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Chefia de Gabinete do Governador</a:t>
            </a:r>
          </a:p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(Assinatura do Governador)</a:t>
            </a:r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Seta para baixo 4"/>
          <p:cNvSpPr/>
          <p:nvPr/>
        </p:nvSpPr>
        <p:spPr>
          <a:xfrm rot="5400000">
            <a:off x="8753205" y="5136131"/>
            <a:ext cx="854544" cy="30804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Arredondado 8"/>
          <p:cNvSpPr/>
          <p:nvPr/>
        </p:nvSpPr>
        <p:spPr>
          <a:xfrm>
            <a:off x="3820140" y="4533384"/>
            <a:ext cx="2062131" cy="1513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Estado de Relações Institucionais 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eta para a Esquerda 10"/>
          <p:cNvSpPr/>
          <p:nvPr/>
        </p:nvSpPr>
        <p:spPr>
          <a:xfrm rot="1188301">
            <a:off x="5879691" y="3813602"/>
            <a:ext cx="874580" cy="6971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eta para a Esquerda 11"/>
          <p:cNvSpPr/>
          <p:nvPr/>
        </p:nvSpPr>
        <p:spPr>
          <a:xfrm>
            <a:off x="6054722" y="5114192"/>
            <a:ext cx="812381" cy="6602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3716922" y="2897393"/>
            <a:ext cx="1754194" cy="136434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Publicação DODF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eta para a Esquerda 14"/>
          <p:cNvSpPr/>
          <p:nvPr/>
        </p:nvSpPr>
        <p:spPr>
          <a:xfrm>
            <a:off x="2831629" y="5114192"/>
            <a:ext cx="535291" cy="735007"/>
          </a:xfrm>
          <a:prstGeom prst="leftArrow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15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8675" y="12509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Tramitação de Proposição de 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e Projeto de Lei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1383030"/>
            <a:ext cx="11510010" cy="539496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Proposição normativa será encaminhada pelo SEI e conterá:</a:t>
            </a:r>
          </a:p>
          <a:p>
            <a:pPr marL="0" indent="0">
              <a:buNone/>
            </a:pPr>
            <a:r>
              <a:rPr lang="pt-BR" dirty="0"/>
              <a:t>I - </a:t>
            </a:r>
            <a:r>
              <a:rPr lang="pt-BR" b="1" dirty="0"/>
              <a:t>exposição de motivos </a:t>
            </a:r>
            <a:r>
              <a:rPr lang="pt-BR" dirty="0"/>
              <a:t>assinada pela autoridade máxima do órgão ou entidade proponente que conterá:</a:t>
            </a:r>
          </a:p>
          <a:p>
            <a:pPr marL="0" indent="0">
              <a:buNone/>
            </a:pPr>
            <a:r>
              <a:rPr lang="pt-BR" dirty="0"/>
              <a:t>a) justificativa e fundamento claro e objetivo da proposição;</a:t>
            </a:r>
          </a:p>
          <a:p>
            <a:pPr marL="0" indent="0">
              <a:buNone/>
            </a:pPr>
            <a:r>
              <a:rPr lang="pt-BR" dirty="0"/>
              <a:t>b) a síntese do problema cuja proposição visa a solucionar;</a:t>
            </a:r>
          </a:p>
          <a:p>
            <a:pPr marL="0" indent="0">
              <a:buNone/>
            </a:pPr>
            <a:r>
              <a:rPr lang="pt-BR" dirty="0"/>
              <a:t>c) a identificação das normas afetadas pela proposição;</a:t>
            </a:r>
          </a:p>
          <a:p>
            <a:pPr marL="0" indent="0">
              <a:buNone/>
            </a:pPr>
            <a:r>
              <a:rPr lang="pt-BR" dirty="0"/>
              <a:t>II - </a:t>
            </a:r>
            <a:r>
              <a:rPr lang="pt-BR" b="1" dirty="0"/>
              <a:t>manifestação da assessoria jurídica do órgão ou entidade proponente que abrangerá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/>
              <a:t>a) os dispositivos constitucionais ou legais que fundamentam a validade da proposição;</a:t>
            </a:r>
          </a:p>
          <a:p>
            <a:pPr marL="0" indent="0">
              <a:buNone/>
            </a:pPr>
            <a:r>
              <a:rPr lang="pt-BR" dirty="0"/>
              <a:t>b) as consequências jurídicas dos principais pontos da proposição;</a:t>
            </a:r>
          </a:p>
          <a:p>
            <a:pPr marL="0" indent="0">
              <a:buNone/>
            </a:pPr>
            <a:r>
              <a:rPr lang="pt-BR" dirty="0"/>
              <a:t>c) as controvérsias jurídicas que envolvam a matéria; e</a:t>
            </a:r>
          </a:p>
          <a:p>
            <a:pPr marL="0" indent="0">
              <a:buNone/>
            </a:pPr>
            <a:r>
              <a:rPr lang="pt-BR" dirty="0"/>
              <a:t>d) a conclusão a respeito da constitucionalidade, da legalidade e do atendimento à técnica </a:t>
            </a:r>
            <a:r>
              <a:rPr lang="pt-BR" dirty="0" err="1"/>
              <a:t>legística</a:t>
            </a:r>
            <a:r>
              <a:rPr lang="pt-BR" dirty="0"/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1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Tramitação de Proposição de 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e Projeto de Lei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1163300" cy="4826635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III - </a:t>
            </a:r>
            <a:r>
              <a:rPr lang="pt-BR" b="1" dirty="0"/>
              <a:t>estimativa do impacto orçamentário-financeiro nos termos da Lei Complementar federal nº 101, de 4 de maio de 2000, ou declaração de que a proposta não acarretará aumento de despesa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IV - se for caso, as razões para requerer à Câmara Legislativa do Distrito Federal a apreciação em caráter de urgência de projeto de lei.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48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9903" y="157656"/>
            <a:ext cx="11403725" cy="1219200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orçamentário-financeiro da proposta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9903" y="1554481"/>
            <a:ext cx="11403725" cy="50670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Funcionamento da Gestão Fiscal do Estado;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Plano Plurianual;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Lei de Diretrizes Orçamentárias;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Lei Orçamentária Anual;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Geração de despesas públicas no âmbito Distrital à luz dos </a:t>
            </a:r>
            <a:r>
              <a:rPr lang="pt-BR" dirty="0" err="1"/>
              <a:t>arts</a:t>
            </a:r>
            <a:r>
              <a:rPr lang="pt-BR" dirty="0"/>
              <a:t>. 15 a 17 da Lei Complementar nº 101, de 4 de maio de 2000 (Lei de Responsabilidade Fiscal – LRF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4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Princípios da LRF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600200"/>
            <a:ext cx="8351837" cy="5257800"/>
          </a:xfrm>
        </p:spPr>
        <p:txBody>
          <a:bodyPr/>
          <a:lstStyle/>
          <a:p>
            <a:pPr>
              <a:defRPr/>
            </a:pPr>
            <a:r>
              <a:rPr lang="pt-BR" dirty="0">
                <a:latin typeface="+mj-lt"/>
                <a:cs typeface="Times New Roman" pitchFamily="18" charset="0"/>
              </a:rPr>
              <a:t>Planejamento – instrumento para direcionar e racionalizar a ação do Estado;</a:t>
            </a:r>
          </a:p>
          <a:p>
            <a:pPr>
              <a:defRPr/>
            </a:pPr>
            <a:r>
              <a:rPr lang="pt-BR" dirty="0">
                <a:latin typeface="+mj-lt"/>
                <a:cs typeface="Times New Roman" pitchFamily="18" charset="0"/>
              </a:rPr>
              <a:t>Transparência – disponibilização de informações e dados que permitam o monitoramento e avaliação da gestão (controle social);</a:t>
            </a:r>
          </a:p>
          <a:p>
            <a:pPr>
              <a:defRPr/>
            </a:pPr>
            <a:r>
              <a:rPr lang="pt-BR" dirty="0">
                <a:latin typeface="+mj-lt"/>
                <a:cs typeface="Times New Roman" pitchFamily="18" charset="0"/>
              </a:rPr>
              <a:t>Responsabilidade (responsividade) – conciliar a expressão da vontade popular  com a racionalidade pública;</a:t>
            </a:r>
          </a:p>
          <a:p>
            <a:pPr>
              <a:defRPr/>
            </a:pPr>
            <a:r>
              <a:rPr lang="pt-BR" dirty="0">
                <a:latin typeface="+mj-lt"/>
                <a:cs typeface="Times New Roman" pitchFamily="18" charset="0"/>
              </a:rPr>
              <a:t>Prudência – os riscos que o Tesouro corre devem ser evidenciados e prudentemente gerenciados.</a:t>
            </a:r>
          </a:p>
          <a:p>
            <a:pPr>
              <a:defRPr/>
            </a:pP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21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83199"/>
            <a:ext cx="8229600" cy="9223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Estrutura da LRF – 10 capítulos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68413"/>
            <a:ext cx="9144000" cy="5256212"/>
          </a:xfrm>
          <a:solidFill>
            <a:srgbClr val="F2EFB0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/>
              <a:t>I –       Preliminares</a:t>
            </a:r>
          </a:p>
          <a:p>
            <a:pPr eaLnBrk="1" hangingPunct="1">
              <a:buFontTx/>
              <a:buNone/>
            </a:pPr>
            <a:r>
              <a:rPr lang="pt-BR" altLang="pt-BR"/>
              <a:t>II -       Do Planejamento</a:t>
            </a:r>
          </a:p>
          <a:p>
            <a:pPr eaLnBrk="1" hangingPunct="1">
              <a:buFontTx/>
              <a:buNone/>
            </a:pPr>
            <a:r>
              <a:rPr lang="pt-BR" altLang="pt-BR"/>
              <a:t>III –     Da   Receita</a:t>
            </a:r>
          </a:p>
          <a:p>
            <a:pPr eaLnBrk="1" hangingPunct="1">
              <a:buFontTx/>
              <a:buNone/>
            </a:pPr>
            <a:r>
              <a:rPr lang="pt-BR" altLang="pt-BR"/>
              <a:t>IV </a:t>
            </a:r>
            <a:r>
              <a:rPr lang="pt-BR" altLang="pt-BR">
                <a:solidFill>
                  <a:srgbClr val="FF0000"/>
                </a:solidFill>
              </a:rPr>
              <a:t>–     Da Despesa</a:t>
            </a:r>
          </a:p>
          <a:p>
            <a:pPr eaLnBrk="1" hangingPunct="1">
              <a:buFontTx/>
              <a:buNone/>
            </a:pPr>
            <a:r>
              <a:rPr lang="pt-BR" altLang="pt-BR"/>
              <a:t>V  - 	Das Transferências Voluntárias</a:t>
            </a:r>
          </a:p>
          <a:p>
            <a:pPr eaLnBrk="1" hangingPunct="1">
              <a:buFontTx/>
              <a:buNone/>
            </a:pPr>
            <a:r>
              <a:rPr lang="pt-BR" altLang="pt-BR"/>
              <a:t>VI -	Da Destinação de Recursos para o Setor Privado</a:t>
            </a:r>
          </a:p>
          <a:p>
            <a:pPr eaLnBrk="1" hangingPunct="1">
              <a:buFontTx/>
              <a:buNone/>
            </a:pPr>
            <a:r>
              <a:rPr lang="pt-BR" altLang="pt-BR"/>
              <a:t>VII -    Da Dívida e do Endividamento</a:t>
            </a:r>
          </a:p>
          <a:p>
            <a:pPr eaLnBrk="1" hangingPunct="1">
              <a:buFontTx/>
              <a:buNone/>
            </a:pPr>
            <a:r>
              <a:rPr lang="pt-BR" altLang="pt-BR"/>
              <a:t>VIII –   Da Gestão Patrimonial</a:t>
            </a:r>
          </a:p>
          <a:p>
            <a:pPr eaLnBrk="1" hangingPunct="1">
              <a:buFontTx/>
              <a:buNone/>
            </a:pPr>
            <a:r>
              <a:rPr lang="pt-BR" altLang="pt-BR"/>
              <a:t>IX –     Da Transparência, Controle e Fiscalização</a:t>
            </a:r>
          </a:p>
          <a:p>
            <a:pPr eaLnBrk="1" hangingPunct="1">
              <a:buFontTx/>
              <a:buNone/>
            </a:pPr>
            <a:r>
              <a:rPr lang="pt-BR" altLang="pt-BR"/>
              <a:t>X -       Das Disposições Finais e Transitórias</a:t>
            </a:r>
          </a:p>
        </p:txBody>
      </p:sp>
    </p:spTree>
    <p:extLst>
      <p:ext uri="{BB962C8B-B14F-4D97-AF65-F5344CB8AC3E}">
        <p14:creationId xmlns:p14="http://schemas.microsoft.com/office/powerpoint/2010/main" val="61718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733550" y="203202"/>
            <a:ext cx="8648700" cy="14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Lei de Responsabilidade Fiscal</a:t>
            </a:r>
            <a:r>
              <a:rPr kumimoji="1"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kumimoji="1"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kumimoji="1"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847851" y="1125539"/>
            <a:ext cx="8424863" cy="923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1" lang="pt-BR" altLang="pt-BR" sz="2400"/>
              <a:t>Estabelece normas de finanças públicas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1" lang="pt-BR" altLang="pt-BR" sz="2000"/>
              <a:t> voltadas para: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05000" y="2971801"/>
            <a:ext cx="79248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1" lang="pt-BR" altLang="pt-BR" sz="3600"/>
              <a:t>Gestão Fiscal Responsável</a:t>
            </a:r>
            <a:endParaRPr kumimoji="1" lang="pt-BR" altLang="pt-BR" sz="20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905000" y="4098925"/>
            <a:ext cx="79248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1" lang="pt-BR" altLang="pt-BR" sz="2000"/>
              <a:t>Para  prevenir riscos e corrigir desvios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1" lang="pt-BR" altLang="pt-BR" sz="2000"/>
              <a:t>que possam afetar o EQUILÍBRIO das contas públicas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905000" y="5494339"/>
            <a:ext cx="8305800" cy="1144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kumimoji="1" lang="pt-BR" altLang="pt-BR" sz="2400"/>
              <a:t>Ação planejada, transparente,</a:t>
            </a:r>
            <a:br>
              <a:rPr kumimoji="1" lang="pt-BR" altLang="pt-BR" sz="2400"/>
            </a:br>
            <a:r>
              <a:rPr kumimoji="1" lang="pt-BR" altLang="pt-BR" sz="2400"/>
              <a:t>mecanismos de controle, </a:t>
            </a:r>
            <a:br>
              <a:rPr kumimoji="1" lang="pt-BR" altLang="pt-BR" sz="2400"/>
            </a:br>
            <a:r>
              <a:rPr kumimoji="1" lang="pt-BR" altLang="pt-BR" sz="2400"/>
              <a:t>medidas de responsabilização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5448300" y="5032375"/>
            <a:ext cx="863600" cy="412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84750"/>
      </p:ext>
    </p:extLst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nimBg="1" autoUpdateAnimBg="0"/>
      <p:bldP spid="25604" grpId="0" animBg="1" autoUpdateAnimBg="0"/>
      <p:bldP spid="25605" grpId="0" animBg="1" autoUpdateAnimBg="0"/>
      <p:bldP spid="25606" grpId="0" animBg="1" autoUpdateAnimBg="0"/>
      <p:bldP spid="256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592" y="189187"/>
            <a:ext cx="11887200" cy="86184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Proposta de Atos Normativos </a:t>
            </a:r>
            <a:b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(Decreto nº 39.680, de 2019)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0923" y="1660634"/>
            <a:ext cx="11550869" cy="51973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Para a elaboração de </a:t>
            </a:r>
            <a:r>
              <a:rPr lang="pt-BR" b="1" dirty="0" smtClean="0"/>
              <a:t>qualquer proposta normativa </a:t>
            </a:r>
            <a:r>
              <a:rPr lang="pt-BR" dirty="0" smtClean="0"/>
              <a:t>(projeto de Lei, Decreto, Portarias, etc.) devem ser observadas as seguintes regras para formatação do ato: </a:t>
            </a:r>
          </a:p>
          <a:p>
            <a:pPr marL="0" indent="0">
              <a:buNone/>
            </a:pPr>
            <a:r>
              <a:rPr lang="pt-BR" dirty="0" smtClean="0"/>
              <a:t>I </a:t>
            </a:r>
            <a:r>
              <a:rPr lang="pt-BR" dirty="0"/>
              <a:t>- parte preliminar, com:</a:t>
            </a:r>
          </a:p>
          <a:p>
            <a:pPr marL="0" indent="0">
              <a:buNone/>
            </a:pPr>
            <a:r>
              <a:rPr lang="pt-BR" dirty="0"/>
              <a:t>a) a epígrafe que identificará o ato não sendo informado o número e data, os quais serão preenchidos quando da publicação;</a:t>
            </a:r>
          </a:p>
          <a:p>
            <a:pPr marL="0" indent="0">
              <a:buNone/>
            </a:pPr>
            <a:r>
              <a:rPr lang="pt-BR" dirty="0"/>
              <a:t>b) a ementa; e</a:t>
            </a:r>
          </a:p>
          <a:p>
            <a:pPr marL="0" indent="0">
              <a:buNone/>
            </a:pPr>
            <a:r>
              <a:rPr lang="pt-BR" dirty="0"/>
              <a:t>c) o preâmbulo, com:</a:t>
            </a:r>
          </a:p>
          <a:p>
            <a:pPr marL="0" indent="0">
              <a:buNone/>
            </a:pPr>
            <a:r>
              <a:rPr lang="pt-BR" dirty="0"/>
              <a:t>1. a autoria;</a:t>
            </a:r>
          </a:p>
          <a:p>
            <a:pPr marL="0" indent="0">
              <a:buNone/>
            </a:pPr>
            <a:r>
              <a:rPr lang="pt-BR" dirty="0"/>
              <a:t>2. o fundamento de </a:t>
            </a:r>
            <a:r>
              <a:rPr lang="pt-BR" dirty="0" smtClean="0"/>
              <a:t>validade (decretos ou outros atos normativos); </a:t>
            </a:r>
            <a:r>
              <a:rPr lang="pt-BR" dirty="0"/>
              <a:t>e</a:t>
            </a:r>
          </a:p>
          <a:p>
            <a:pPr marL="0" indent="0">
              <a:buNone/>
            </a:pPr>
            <a:r>
              <a:rPr lang="pt-BR" dirty="0"/>
              <a:t>3. quando couber, a ordem de execução, o enunciado do objeto e a indicação do âmbito de aplicação da norma</a:t>
            </a:r>
            <a:r>
              <a:rPr lang="pt-BR" dirty="0" smtClean="0"/>
              <a:t>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41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260351"/>
            <a:ext cx="11058525" cy="893763"/>
          </a:xfrm>
        </p:spPr>
        <p:txBody>
          <a:bodyPr/>
          <a:lstStyle/>
          <a:p>
            <a:pPr algn="ctr">
              <a:defRPr/>
            </a:pPr>
            <a:r>
              <a:rPr lang="pt-BR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Planejamento da Despesa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Pública</a:t>
            </a:r>
            <a:endParaRPr lang="pt-BR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341438"/>
            <a:ext cx="10191750" cy="5327650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sz="2400" dirty="0" smtClean="0">
                <a:solidFill>
                  <a:srgbClr val="080808"/>
                </a:solidFill>
              </a:rPr>
              <a:t>	Principais </a:t>
            </a:r>
            <a:r>
              <a:rPr lang="pt-BR" altLang="pt-BR" sz="2400" dirty="0">
                <a:solidFill>
                  <a:srgbClr val="080808"/>
                </a:solidFill>
              </a:rPr>
              <a:t>instrumentos de planejamento:</a:t>
            </a:r>
          </a:p>
          <a:p>
            <a:pPr marL="1771650" lvl="3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sz="2400" dirty="0" smtClean="0">
                <a:solidFill>
                  <a:srgbClr val="080808"/>
                </a:solidFill>
              </a:rPr>
              <a:t>•	PPA - Plano Plurianual </a:t>
            </a:r>
          </a:p>
          <a:p>
            <a:pPr marL="1771650" lvl="3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sz="2400" dirty="0" smtClean="0">
                <a:solidFill>
                  <a:srgbClr val="080808"/>
                </a:solidFill>
              </a:rPr>
              <a:t>•	LDO  - Lei de Diretrizes Orçamentárias</a:t>
            </a:r>
          </a:p>
          <a:p>
            <a:pPr marL="1771650" lvl="3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sz="2400" dirty="0" smtClean="0">
                <a:solidFill>
                  <a:srgbClr val="080808"/>
                </a:solidFill>
              </a:rPr>
              <a:t>•	LOA  - Lei Orçamentária Anual 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sz="2400" dirty="0" smtClean="0">
                <a:solidFill>
                  <a:srgbClr val="080808"/>
                </a:solidFill>
              </a:rPr>
              <a:t>	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sz="2400" dirty="0">
                <a:solidFill>
                  <a:srgbClr val="080808"/>
                </a:solidFill>
              </a:rPr>
              <a:t>	</a:t>
            </a:r>
            <a:r>
              <a:rPr lang="pt-BR" altLang="pt-BR" sz="2400" dirty="0" smtClean="0">
                <a:solidFill>
                  <a:srgbClr val="080808"/>
                </a:solidFill>
              </a:rPr>
              <a:t>Os </a:t>
            </a:r>
            <a:r>
              <a:rPr lang="pt-BR" altLang="pt-BR" sz="2400" dirty="0">
                <a:solidFill>
                  <a:srgbClr val="080808"/>
                </a:solidFill>
              </a:rPr>
              <a:t>instrumentos de planejamento devem estar compatíveis entre si.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sz="2400" dirty="0">
                <a:solidFill>
                  <a:srgbClr val="080808"/>
                </a:solidFill>
              </a:rPr>
              <a:t>	“Art. 174 CF. Como agente normativo e regulador da atividade econômica, o Estado exercerá, na forma da lei, as funções de fiscalização, incentivo e planejamento, sendo este determinante para o setor público e indicativo para o setor privado.”</a:t>
            </a:r>
          </a:p>
          <a:p>
            <a:pPr marL="857250" lvl="1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</a:pPr>
            <a:r>
              <a:rPr lang="pt-BR" altLang="pt-BR" dirty="0" smtClean="0">
                <a:solidFill>
                  <a:srgbClr val="080808"/>
                </a:solidFill>
              </a:rPr>
              <a:t>	</a:t>
            </a:r>
            <a:endParaRPr lang="pt-BR" altLang="pt-BR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5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5919"/>
            <a:ext cx="11315700" cy="488505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pt-BR" sz="2000" dirty="0">
                <a:solidFill>
                  <a:srgbClr val="080808"/>
                </a:solidFill>
              </a:rPr>
              <a:t>	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pt-BR" sz="2000" dirty="0">
                <a:solidFill>
                  <a:srgbClr val="080808"/>
                </a:solidFill>
              </a:rPr>
              <a:t>	</a:t>
            </a:r>
            <a:r>
              <a:rPr lang="pt-BR" sz="2400" u="sng" dirty="0">
                <a:solidFill>
                  <a:srgbClr val="080808"/>
                </a:solidFill>
              </a:rPr>
              <a:t>Duração de  4 anos (ADCT – art. 35)</a:t>
            </a:r>
          </a:p>
          <a:p>
            <a:pPr marL="1276350" lvl="2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pt-BR" sz="2400" dirty="0">
                <a:solidFill>
                  <a:srgbClr val="080808"/>
                </a:solidFill>
              </a:rPr>
              <a:t>	A partir do 2º ano de cada mandato até o 1º ano do mandato subsequente  –   médio prazo -  aprovado no 1º ano de mandato</a:t>
            </a:r>
          </a:p>
          <a:p>
            <a:pPr marL="1276350" lvl="2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pt-BR" sz="2400" u="sng" dirty="0">
                <a:solidFill>
                  <a:srgbClr val="080808"/>
                </a:solidFill>
              </a:rPr>
              <a:t>Conteúdo Constitucional</a:t>
            </a:r>
          </a:p>
          <a:p>
            <a:pPr marL="1276350" lvl="2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FontTx/>
              <a:buChar char="-"/>
              <a:defRPr/>
            </a:pPr>
            <a:r>
              <a:rPr lang="pt-BR" sz="2400" dirty="0">
                <a:solidFill>
                  <a:srgbClr val="080808"/>
                </a:solidFill>
              </a:rPr>
              <a:t> Estabelecer de forma regionalizada, as </a:t>
            </a:r>
            <a:r>
              <a:rPr lang="pt-BR" sz="2400" b="1" dirty="0">
                <a:solidFill>
                  <a:srgbClr val="080808"/>
                </a:solidFill>
              </a:rPr>
              <a:t>diretrizes, objetivos e metas </a:t>
            </a:r>
            <a:r>
              <a:rPr lang="pt-BR" sz="2400" dirty="0">
                <a:solidFill>
                  <a:srgbClr val="080808"/>
                </a:solidFill>
              </a:rPr>
              <a:t>da administração pública federal para as </a:t>
            </a:r>
            <a:r>
              <a:rPr lang="pt-BR" sz="2400" b="1" dirty="0">
                <a:solidFill>
                  <a:srgbClr val="080808"/>
                </a:solidFill>
              </a:rPr>
              <a:t>despesas de capital e outras delas decorrentes e para as relativas aos programas de duração continuada.</a:t>
            </a:r>
            <a:r>
              <a:rPr lang="pt-BR" sz="2400" dirty="0">
                <a:solidFill>
                  <a:srgbClr val="080808"/>
                </a:solidFill>
              </a:rPr>
              <a:t>  </a:t>
            </a:r>
          </a:p>
          <a:p>
            <a:pPr marL="1276350" lvl="2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endParaRPr lang="pt-BR" sz="2400" dirty="0">
              <a:solidFill>
                <a:srgbClr val="080808"/>
              </a:solidFill>
            </a:endParaRPr>
          </a:p>
          <a:p>
            <a:pPr marL="1276350" lvl="2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endParaRPr lang="pt-BR" sz="2400" dirty="0">
              <a:solidFill>
                <a:srgbClr val="080808"/>
              </a:solidFill>
            </a:endParaRPr>
          </a:p>
          <a:p>
            <a:pPr marL="1276350" lvl="2">
              <a:lnSpc>
                <a:spcPct val="11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endParaRPr lang="pt-BR" sz="2400" dirty="0">
              <a:solidFill>
                <a:srgbClr val="080808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951" y="188914"/>
            <a:ext cx="8018463" cy="879475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chemeClr val="tx1"/>
                </a:solidFill>
              </a:rPr>
              <a:t>    </a:t>
            </a:r>
            <a:endParaRPr lang="pt-BR" b="1" kern="1200" dirty="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Plano Plurianual - PPA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95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274638"/>
            <a:ext cx="117729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Lei de Diretrizes Orçamentárias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dirty="0" smtClean="0"/>
              <a:t> Conteúdo Constitucional: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pt-BR" dirty="0" smtClean="0">
                <a:solidFill>
                  <a:srgbClr val="080808"/>
                </a:solidFill>
              </a:rPr>
              <a:t>define </a:t>
            </a:r>
            <a:r>
              <a:rPr lang="pt-BR" altLang="pt-BR" u="sng" dirty="0" smtClean="0">
                <a:solidFill>
                  <a:srgbClr val="080808"/>
                </a:solidFill>
              </a:rPr>
              <a:t>prioridades</a:t>
            </a:r>
            <a:r>
              <a:rPr lang="pt-BR" altLang="pt-BR" dirty="0" smtClean="0">
                <a:solidFill>
                  <a:srgbClr val="080808"/>
                </a:solidFill>
              </a:rPr>
              <a:t> e metas;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pt-BR" dirty="0" smtClean="0">
                <a:solidFill>
                  <a:srgbClr val="080808"/>
                </a:solidFill>
              </a:rPr>
              <a:t>orienta a elaboração dos </a:t>
            </a:r>
            <a:r>
              <a:rPr lang="pt-BR" altLang="pt-BR" dirty="0" smtClean="0"/>
              <a:t>orçamentos</a:t>
            </a:r>
            <a:r>
              <a:rPr lang="pt-BR" altLang="pt-BR" dirty="0" smtClean="0">
                <a:solidFill>
                  <a:srgbClr val="080808"/>
                </a:solidFill>
              </a:rPr>
              <a:t>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pt-BR" dirty="0" smtClean="0">
                <a:solidFill>
                  <a:srgbClr val="080808"/>
                </a:solidFill>
              </a:rPr>
              <a:t>dispõe sobre alterações na legislação tributária;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pt-BR" altLang="pt-BR" dirty="0" smtClean="0">
                <a:solidFill>
                  <a:srgbClr val="080808"/>
                </a:solidFill>
              </a:rPr>
              <a:t>aplicação das agências oficiais de fomento.</a:t>
            </a:r>
          </a:p>
        </p:txBody>
      </p:sp>
    </p:spTree>
    <p:extLst>
      <p:ext uri="{BB962C8B-B14F-4D97-AF65-F5344CB8AC3E}">
        <p14:creationId xmlns:p14="http://schemas.microsoft.com/office/powerpoint/2010/main" val="820470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847850" y="2276476"/>
            <a:ext cx="8496300" cy="396081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209550" y="274639"/>
            <a:ext cx="11563350" cy="922337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Lei de Diretrizes Orçamentárias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847850" y="1800224"/>
            <a:ext cx="8496300" cy="4981575"/>
          </a:xfrm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pt-BR" dirty="0">
                <a:solidFill>
                  <a:srgbClr val="080808"/>
                </a:solidFill>
              </a:rPr>
              <a:t> </a:t>
            </a:r>
            <a:r>
              <a:rPr lang="pt-BR" dirty="0"/>
              <a:t>Conteúdo estabelecido pela LRF:</a:t>
            </a:r>
            <a:endParaRPr lang="pt-BR" dirty="0">
              <a:solidFill>
                <a:srgbClr val="080808"/>
              </a:solidFill>
            </a:endParaRPr>
          </a:p>
          <a:p>
            <a:pPr lvl="1" eaLnBrk="1" hangingPunct="1">
              <a:lnSpc>
                <a:spcPct val="75000"/>
              </a:lnSpc>
              <a:buClr>
                <a:schemeClr val="folHlink"/>
              </a:buClr>
              <a:defRPr/>
            </a:pPr>
            <a:endParaRPr lang="pt-BR" sz="3200" dirty="0">
              <a:solidFill>
                <a:srgbClr val="080808"/>
              </a:solidFill>
            </a:endParaRPr>
          </a:p>
          <a:p>
            <a:pPr marL="457200" lvl="1" indent="0">
              <a:lnSpc>
                <a:spcPct val="75000"/>
              </a:lnSpc>
              <a:buClr>
                <a:schemeClr val="folHlink"/>
              </a:buClr>
              <a:buNone/>
              <a:defRPr/>
            </a:pPr>
            <a:endParaRPr lang="pt-BR" sz="3200" dirty="0">
              <a:solidFill>
                <a:srgbClr val="080808"/>
              </a:solidFill>
            </a:endParaRPr>
          </a:p>
          <a:p>
            <a:pPr marL="457200" lvl="1" indent="0">
              <a:lnSpc>
                <a:spcPct val="75000"/>
              </a:lnSpc>
              <a:buClr>
                <a:schemeClr val="folHlink"/>
              </a:buClr>
              <a:buNone/>
              <a:defRPr/>
            </a:pPr>
            <a:r>
              <a:rPr lang="pt-BR" sz="3200" dirty="0">
                <a:solidFill>
                  <a:srgbClr val="080808"/>
                </a:solidFill>
              </a:rPr>
              <a:t>Dispor sobre </a:t>
            </a:r>
            <a:r>
              <a:rPr lang="pt-BR" sz="3200" dirty="0" smtClean="0">
                <a:solidFill>
                  <a:srgbClr val="080808"/>
                </a:solidFill>
              </a:rPr>
              <a:t>:</a:t>
            </a:r>
          </a:p>
          <a:p>
            <a:pPr marL="457200" lvl="1" indent="0">
              <a:lnSpc>
                <a:spcPct val="75000"/>
              </a:lnSpc>
              <a:buClr>
                <a:schemeClr val="folHlink"/>
              </a:buClr>
              <a:buNone/>
              <a:defRPr/>
            </a:pPr>
            <a:endParaRPr lang="pt-BR" sz="3200" dirty="0">
              <a:solidFill>
                <a:srgbClr val="080808"/>
              </a:solidFill>
            </a:endParaRPr>
          </a:p>
          <a:p>
            <a:pPr lvl="1" eaLnBrk="1" hangingPunct="1">
              <a:lnSpc>
                <a:spcPct val="75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sz="3200" b="1" dirty="0">
                <a:solidFill>
                  <a:srgbClr val="080808"/>
                </a:solidFill>
              </a:rPr>
              <a:t>equilíbrio entre receitas e despesas</a:t>
            </a:r>
            <a:r>
              <a:rPr lang="pt-BR" sz="3200" dirty="0">
                <a:solidFill>
                  <a:srgbClr val="080808"/>
                </a:solidFill>
              </a:rPr>
              <a:t>;</a:t>
            </a:r>
          </a:p>
          <a:p>
            <a:pPr lvl="1" eaLnBrk="1" hangingPunct="1">
              <a:lnSpc>
                <a:spcPct val="75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sz="3200" dirty="0">
                <a:solidFill>
                  <a:srgbClr val="080808"/>
                </a:solidFill>
              </a:rPr>
              <a:t>critérios e forma de limitação de empenho;</a:t>
            </a:r>
          </a:p>
          <a:p>
            <a:pPr lvl="1" eaLnBrk="1" hangingPunct="1">
              <a:lnSpc>
                <a:spcPct val="75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sz="3200" b="1" dirty="0">
                <a:solidFill>
                  <a:srgbClr val="080808"/>
                </a:solidFill>
              </a:rPr>
              <a:t>controle de custos / avaliação de programas</a:t>
            </a:r>
            <a:r>
              <a:rPr lang="pt-BR" sz="3200" dirty="0">
                <a:solidFill>
                  <a:srgbClr val="080808"/>
                </a:solidFill>
              </a:rPr>
              <a:t>;</a:t>
            </a:r>
          </a:p>
          <a:p>
            <a:pPr lvl="1" eaLnBrk="1" hangingPunct="1">
              <a:lnSpc>
                <a:spcPct val="75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sz="3200" dirty="0">
                <a:solidFill>
                  <a:srgbClr val="080808"/>
                </a:solidFill>
              </a:rPr>
              <a:t>condições/exigências p/ transferências de recursos a entidades públicas/privadas;</a:t>
            </a:r>
          </a:p>
          <a:p>
            <a:pPr lvl="1" eaLnBrk="1" hangingPunct="1">
              <a:lnSpc>
                <a:spcPct val="75000"/>
              </a:lnSpc>
              <a:buClr>
                <a:schemeClr val="folHlink"/>
              </a:buClr>
              <a:buFontTx/>
              <a:buNone/>
              <a:defRPr/>
            </a:pPr>
            <a:endParaRPr lang="pt-BR" sz="3200" dirty="0">
              <a:solidFill>
                <a:srgbClr val="080808"/>
              </a:solidFill>
            </a:endParaRPr>
          </a:p>
          <a:p>
            <a:pPr eaLnBrk="1" hangingPunct="1">
              <a:buClr>
                <a:schemeClr val="folHlink"/>
              </a:buClr>
              <a:buFontTx/>
              <a:buNone/>
              <a:defRPr/>
            </a:pPr>
            <a:endParaRPr lang="pt-BR" u="sng" dirty="0">
              <a:solidFill>
                <a:srgbClr val="080808"/>
              </a:solidFill>
            </a:endParaRPr>
          </a:p>
          <a:p>
            <a:pPr eaLnBrk="1" hangingPunct="1">
              <a:buClr>
                <a:schemeClr val="folHlink"/>
              </a:buClr>
              <a:buFontTx/>
              <a:buNone/>
              <a:defRPr/>
            </a:pPr>
            <a:r>
              <a:rPr lang="pt-BR" u="sng" dirty="0">
                <a:solidFill>
                  <a:srgbClr val="080808"/>
                </a:solidFill>
              </a:rPr>
              <a:t> </a:t>
            </a:r>
            <a:endParaRPr lang="pt-BR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92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Lei Orçamentária Anual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86868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dirty="0" smtClean="0"/>
              <a:t>Constituição Federal – Art. 165,</a:t>
            </a:r>
            <a:r>
              <a:rPr lang="pt-BR" altLang="pt-BR" b="1" dirty="0" smtClean="0">
                <a:solidFill>
                  <a:srgbClr val="FFC000"/>
                </a:solidFill>
              </a:rPr>
              <a:t> </a:t>
            </a:r>
            <a:r>
              <a:rPr lang="pt-BR" altLang="pt-BR" dirty="0" smtClean="0"/>
              <a:t>§ 5º</a:t>
            </a:r>
          </a:p>
          <a:p>
            <a:pPr eaLnBrk="1" hangingPunct="1">
              <a:buFontTx/>
              <a:buNone/>
            </a:pPr>
            <a:endParaRPr lang="pt-BR" altLang="pt-BR" dirty="0" smtClean="0"/>
          </a:p>
          <a:p>
            <a:pPr eaLnBrk="1" hangingPunct="1">
              <a:buFontTx/>
              <a:buNone/>
            </a:pPr>
            <a:r>
              <a:rPr lang="pt-BR" altLang="pt-BR" dirty="0" smtClean="0"/>
              <a:t> A   Lei  Orçamentária   Anual   compreenderá:</a:t>
            </a:r>
          </a:p>
          <a:p>
            <a:pPr eaLnBrk="1" hangingPunct="1">
              <a:buFontTx/>
              <a:buNone/>
            </a:pPr>
            <a:endParaRPr lang="pt-BR" altLang="pt-BR" dirty="0" smtClean="0"/>
          </a:p>
          <a:p>
            <a:pPr eaLnBrk="1" hangingPunct="1">
              <a:buFontTx/>
              <a:buNone/>
            </a:pPr>
            <a:r>
              <a:rPr lang="pt-BR" altLang="pt-BR" dirty="0" smtClean="0"/>
              <a:t>         - o  orçamento fiscal</a:t>
            </a:r>
          </a:p>
          <a:p>
            <a:pPr eaLnBrk="1" hangingPunct="1">
              <a:buFontTx/>
              <a:buNone/>
            </a:pPr>
            <a:r>
              <a:rPr lang="pt-BR" altLang="pt-BR" dirty="0" smtClean="0"/>
              <a:t>         - o  orçamento de investimento das  empresas</a:t>
            </a:r>
          </a:p>
          <a:p>
            <a:pPr eaLnBrk="1" hangingPunct="1">
              <a:buFontTx/>
              <a:buNone/>
            </a:pPr>
            <a:r>
              <a:rPr lang="pt-BR" altLang="pt-BR" dirty="0" smtClean="0"/>
              <a:t>         - o   orçamento da seguridade social</a:t>
            </a:r>
          </a:p>
          <a:p>
            <a:pPr eaLnBrk="1" hangingPunct="1">
              <a:buFontTx/>
              <a:buNone/>
            </a:pPr>
            <a:endParaRPr lang="pt-BR" altLang="pt-BR" dirty="0" smtClean="0"/>
          </a:p>
          <a:p>
            <a:pPr eaLnBrk="1" hangingPunct="1">
              <a:buFontTx/>
              <a:buNone/>
            </a:pPr>
            <a:endParaRPr lang="pt-BR" altLang="pt-BR" dirty="0" smtClean="0"/>
          </a:p>
        </p:txBody>
      </p:sp>
      <p:sp>
        <p:nvSpPr>
          <p:cNvPr id="25604" name="AutoShape 5"/>
          <p:cNvSpPr>
            <a:spLocks/>
          </p:cNvSpPr>
          <p:nvPr/>
        </p:nvSpPr>
        <p:spPr bwMode="auto">
          <a:xfrm>
            <a:off x="2122714" y="3283859"/>
            <a:ext cx="454026" cy="2447925"/>
          </a:xfrm>
          <a:prstGeom prst="leftBrace">
            <a:avLst>
              <a:gd name="adj1" fmla="val 94485"/>
              <a:gd name="adj2" fmla="val 50000"/>
            </a:avLst>
          </a:prstGeom>
          <a:noFill/>
          <a:ln w="317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00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2"/>
            <a:ext cx="11877675" cy="101917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pt-BR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pt-BR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Lei Orçamentária Anual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12876"/>
            <a:ext cx="11077575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 smtClean="0"/>
              <a:t>Projeto de LOA compatível com as metas fiscais;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 smtClean="0"/>
              <a:t>Demonstrativo regionalizado do efeito decorrente de isenções, anistiadas, remissões, subsídios e benefícios de natureza financeira, tributária e creditícia (renúncia de receitas);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 smtClean="0"/>
              <a:t>Reserva de contingência para atender aos passivos contingentes e outros riscos e eventos fiscais imprevistos</a:t>
            </a:r>
            <a:r>
              <a:rPr lang="pt-BR" altLang="pt-BR" i="1" dirty="0" smtClean="0"/>
              <a:t>, </a:t>
            </a:r>
            <a:r>
              <a:rPr lang="pt-BR" altLang="pt-BR" dirty="0" smtClean="0"/>
              <a:t>inclusive para a abertura de créditos suplementares;</a:t>
            </a:r>
          </a:p>
        </p:txBody>
      </p:sp>
    </p:spTree>
    <p:extLst>
      <p:ext uri="{BB962C8B-B14F-4D97-AF65-F5344CB8AC3E}">
        <p14:creationId xmlns:p14="http://schemas.microsoft.com/office/powerpoint/2010/main" val="16421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Lei Orçamentária Anual</a:t>
            </a:r>
          </a:p>
        </p:txBody>
      </p:sp>
      <p:sp>
        <p:nvSpPr>
          <p:cNvPr id="737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dirty="0"/>
              <a:t>Vedado consignar créditos com finalidade imprecisa ou com dotação ilimitada;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pt-BR" altLang="pt-B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dirty="0"/>
              <a:t>LOA não consignará dotação para investimento com duração superior a um exercício financeiro que não esteja prevista no PPA ou em lei que autorize a sua inclusão.</a:t>
            </a:r>
          </a:p>
          <a:p>
            <a:pPr marL="0" indent="0">
              <a:buNone/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889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533525"/>
            <a:ext cx="10648950" cy="4643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dirty="0" smtClean="0"/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95275" y="152400"/>
            <a:ext cx="11344275" cy="9144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pt-BR" sz="44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BR" sz="4400" dirty="0">
                <a:solidFill>
                  <a:srgbClr val="080808"/>
                </a:solidFill>
              </a:rPr>
              <a:t> </a:t>
            </a: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  <a:endParaRPr lang="pt-BR" sz="4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28625" y="1447800"/>
            <a:ext cx="11210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r>
              <a:rPr kumimoji="1" lang="pt-BR" altLang="pt-BR" sz="2000" dirty="0">
                <a:solidFill>
                  <a:srgbClr val="080808"/>
                </a:solidFill>
              </a:rPr>
              <a:t>    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r>
              <a:rPr kumimoji="1" lang="pt-BR" altLang="pt-BR" sz="2000" dirty="0">
                <a:solidFill>
                  <a:srgbClr val="080808"/>
                </a:solidFill>
              </a:rPr>
              <a:t>     Art. 15 - Despesas que contrariem a LRF (</a:t>
            </a:r>
            <a:r>
              <a:rPr kumimoji="1" lang="pt-BR" altLang="pt-BR" sz="2000" dirty="0" err="1">
                <a:solidFill>
                  <a:srgbClr val="080808"/>
                </a:solidFill>
              </a:rPr>
              <a:t>Arts</a:t>
            </a:r>
            <a:r>
              <a:rPr kumimoji="1" lang="pt-BR" altLang="pt-BR" sz="2000" dirty="0">
                <a:solidFill>
                  <a:srgbClr val="080808"/>
                </a:solidFill>
              </a:rPr>
              <a:t>. 16 e 17)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r>
              <a:rPr kumimoji="1" lang="pt-BR" altLang="pt-BR" sz="2000" dirty="0">
                <a:solidFill>
                  <a:srgbClr val="080808"/>
                </a:solidFill>
              </a:rPr>
              <a:t>     são consideradas:    </a:t>
            </a:r>
            <a:r>
              <a:rPr kumimoji="1" lang="pt-BR" altLang="pt-BR" sz="2000" dirty="0" smtClean="0">
                <a:solidFill>
                  <a:srgbClr val="080808"/>
                </a:solidFill>
              </a:rPr>
              <a:t>	</a:t>
            </a:r>
            <a:r>
              <a:rPr kumimoji="1" lang="pt-BR" altLang="pt-BR" sz="2000" dirty="0" smtClean="0">
                <a:solidFill>
                  <a:srgbClr val="CC0000"/>
                </a:solidFill>
              </a:rPr>
              <a:t>NÃO </a:t>
            </a:r>
            <a:r>
              <a:rPr kumimoji="1" lang="pt-BR" altLang="pt-BR" sz="2000" dirty="0">
                <a:solidFill>
                  <a:srgbClr val="CC0000"/>
                </a:solidFill>
              </a:rPr>
              <a:t>AUTORIZADAS 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r>
              <a:rPr kumimoji="1" lang="pt-BR" altLang="pt-BR" sz="2000" dirty="0">
                <a:solidFill>
                  <a:srgbClr val="CC0000"/>
                </a:solidFill>
              </a:rPr>
              <a:t>                                        </a:t>
            </a:r>
            <a:r>
              <a:rPr kumimoji="1" lang="pt-BR" altLang="pt-BR" sz="2000" dirty="0" smtClean="0">
                <a:solidFill>
                  <a:srgbClr val="CC0000"/>
                </a:solidFill>
              </a:rPr>
              <a:t>IRREGULARES </a:t>
            </a:r>
            <a:endParaRPr kumimoji="1" lang="pt-BR" altLang="pt-BR" sz="2000" dirty="0">
              <a:solidFill>
                <a:srgbClr val="CC0000"/>
              </a:solidFill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r>
              <a:rPr kumimoji="1" lang="pt-BR" altLang="pt-BR" sz="2000" dirty="0">
                <a:solidFill>
                  <a:srgbClr val="CC0000"/>
                </a:solidFill>
              </a:rPr>
              <a:t>                                        </a:t>
            </a:r>
            <a:r>
              <a:rPr kumimoji="1" lang="pt-BR" altLang="pt-BR" sz="2000" dirty="0" smtClean="0">
                <a:solidFill>
                  <a:srgbClr val="CC0000"/>
                </a:solidFill>
              </a:rPr>
              <a:t>LESIVAS </a:t>
            </a:r>
            <a:r>
              <a:rPr kumimoji="1" lang="pt-BR" altLang="pt-BR" sz="2000" dirty="0">
                <a:solidFill>
                  <a:srgbClr val="CC0000"/>
                </a:solidFill>
              </a:rPr>
              <a:t>AO PATRIMÔNIO PÚBLICO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endParaRPr kumimoji="1" lang="pt-BR" altLang="pt-BR" sz="2000" dirty="0">
              <a:solidFill>
                <a:srgbClr val="CC0000"/>
              </a:solidFill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r>
              <a:rPr kumimoji="1" lang="pt-BR" altLang="pt-BR" sz="2000" dirty="0" smtClean="0"/>
              <a:t>	IMPROBIDADE </a:t>
            </a:r>
            <a:r>
              <a:rPr kumimoji="1" lang="pt-BR" altLang="pt-BR" sz="2000" dirty="0"/>
              <a:t>ADMINISTRATIVA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endParaRPr kumimoji="1" lang="pt-BR" altLang="pt-BR" sz="2000" dirty="0"/>
          </a:p>
          <a:p>
            <a:pPr algn="r">
              <a:lnSpc>
                <a:spcPct val="60000"/>
              </a:lnSpc>
              <a:spcBef>
                <a:spcPct val="5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r>
              <a:rPr kumimoji="1" lang="pt-BR" altLang="pt-BR" sz="2000" dirty="0">
                <a:solidFill>
                  <a:srgbClr val="080808"/>
                </a:solidFill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34078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88913"/>
            <a:ext cx="11306175" cy="703262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908050"/>
            <a:ext cx="11182350" cy="5949950"/>
          </a:xfrm>
        </p:spPr>
        <p:txBody>
          <a:bodyPr vert="horz" lIns="92075" tIns="46038" rIns="92075" bIns="46038" rtlCol="0">
            <a:normAutofit/>
          </a:bodyPr>
          <a:lstStyle/>
          <a:p>
            <a:pPr algn="ctr" eaLnBrk="1" hangingPunct="1">
              <a:lnSpc>
                <a:spcPct val="110000"/>
              </a:lnSpc>
              <a:buClr>
                <a:schemeClr val="bg2"/>
              </a:buClr>
              <a:buFontTx/>
              <a:buNone/>
              <a:defRPr/>
            </a:pPr>
            <a:r>
              <a:rPr lang="pt-BR" dirty="0">
                <a:solidFill>
                  <a:srgbClr val="080808"/>
                </a:solidFill>
              </a:rPr>
              <a:t>	</a:t>
            </a:r>
            <a:endParaRPr lang="pt-BR" dirty="0" smtClean="0">
              <a:solidFill>
                <a:srgbClr val="080808"/>
              </a:solidFill>
            </a:endParaRPr>
          </a:p>
          <a:p>
            <a:pPr algn="ctr" eaLnBrk="1" hangingPunct="1">
              <a:lnSpc>
                <a:spcPct val="110000"/>
              </a:lnSpc>
              <a:buClr>
                <a:schemeClr val="bg2"/>
              </a:buClr>
              <a:buFontTx/>
              <a:buNone/>
              <a:defRPr/>
            </a:pPr>
            <a:r>
              <a:rPr lang="pt-BR" dirty="0" smtClean="0">
                <a:solidFill>
                  <a:schemeClr val="accent2">
                    <a:lumMod val="25000"/>
                  </a:schemeClr>
                </a:solidFill>
                <a:hlinkClick r:id="" action="ppaction://noaction"/>
              </a:rPr>
              <a:t>Criação</a:t>
            </a:r>
            <a:r>
              <a:rPr lang="pt-BR" dirty="0">
                <a:solidFill>
                  <a:schemeClr val="accent2">
                    <a:lumMod val="25000"/>
                  </a:schemeClr>
                </a:solidFill>
                <a:hlinkClick r:id="" action="ppaction://noaction"/>
              </a:rPr>
              <a:t>, expansão ou aperfeiçoamento da ação de governamental</a:t>
            </a:r>
            <a:endParaRPr lang="pt-BR" dirty="0">
              <a:solidFill>
                <a:schemeClr val="accent2">
                  <a:lumMod val="25000"/>
                </a:schemeClr>
              </a:solidFill>
            </a:endParaRPr>
          </a:p>
          <a:p>
            <a:pPr eaLnBrk="1" hangingPunct="1">
              <a:lnSpc>
                <a:spcPct val="11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80808"/>
                </a:solidFill>
              </a:rPr>
              <a:t>Estimar o impacto orçamentário-financeiro no </a:t>
            </a:r>
            <a:r>
              <a:rPr lang="pt-BR" u="sng" dirty="0">
                <a:solidFill>
                  <a:srgbClr val="080808"/>
                </a:solidFill>
              </a:rPr>
              <a:t>exercício</a:t>
            </a:r>
            <a:r>
              <a:rPr lang="pt-BR" dirty="0">
                <a:solidFill>
                  <a:srgbClr val="080808"/>
                </a:solidFill>
              </a:rPr>
              <a:t> + </a:t>
            </a:r>
            <a:r>
              <a:rPr lang="pt-BR" u="sng" dirty="0">
                <a:solidFill>
                  <a:srgbClr val="080808"/>
                </a:solidFill>
              </a:rPr>
              <a:t>dois subsequentes;</a:t>
            </a:r>
          </a:p>
          <a:p>
            <a:pPr eaLnBrk="1" hangingPunct="1">
              <a:lnSpc>
                <a:spcPct val="11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990000"/>
                </a:solidFill>
              </a:rPr>
              <a:t>Declaração do ordenador de despesa</a:t>
            </a:r>
            <a:r>
              <a:rPr lang="pt-BR" dirty="0">
                <a:solidFill>
                  <a:srgbClr val="080808"/>
                </a:solidFill>
              </a:rPr>
              <a:t>, indicando adequação orçamentária e </a:t>
            </a:r>
            <a:r>
              <a:rPr lang="pt-BR" dirty="0" smtClean="0">
                <a:solidFill>
                  <a:srgbClr val="080808"/>
                </a:solidFill>
              </a:rPr>
              <a:t>financeira, compatibilidade </a:t>
            </a:r>
            <a:r>
              <a:rPr lang="pt-BR" dirty="0">
                <a:solidFill>
                  <a:srgbClr val="080808"/>
                </a:solidFill>
              </a:rPr>
              <a:t>com objetivos, prioridades e metas previstos no PPA e na LDO; e</a:t>
            </a:r>
          </a:p>
          <a:p>
            <a:pPr eaLnBrk="1" hangingPunct="1">
              <a:lnSpc>
                <a:spcPct val="11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altLang="pt-BR" dirty="0"/>
              <a:t>As especificações do art. 16 integrarão o processo administrativo;</a:t>
            </a:r>
          </a:p>
          <a:p>
            <a:pPr marL="0" indent="0">
              <a:lnSpc>
                <a:spcPct val="110000"/>
              </a:lnSpc>
              <a:buClr>
                <a:schemeClr val="accent2">
                  <a:lumMod val="25000"/>
                </a:schemeClr>
              </a:buClr>
              <a:buNone/>
              <a:defRPr/>
            </a:pPr>
            <a:endParaRPr lang="pt-BR" dirty="0">
              <a:solidFill>
                <a:srgbClr val="080808"/>
              </a:solidFill>
            </a:endParaRPr>
          </a:p>
          <a:p>
            <a:pPr eaLnBrk="1" hangingPunct="1">
              <a:lnSpc>
                <a:spcPct val="11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endParaRPr lang="pt-BR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8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pt-BR" dirty="0">
                <a:solidFill>
                  <a:srgbClr val="080808"/>
                </a:solidFill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  <a:endParaRPr lang="pt-BR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84313"/>
            <a:ext cx="11525250" cy="4876800"/>
          </a:xfrm>
        </p:spPr>
        <p:txBody>
          <a:bodyPr/>
          <a:lstStyle/>
          <a:p>
            <a:pPr marL="457200" indent="-457200">
              <a:buNone/>
            </a:pPr>
            <a:r>
              <a:rPr lang="pt-BR" altLang="pt-BR" dirty="0">
                <a:solidFill>
                  <a:srgbClr val="990000"/>
                </a:solidFill>
              </a:rPr>
              <a:t>     Ordenador de Despesa </a:t>
            </a:r>
            <a:r>
              <a:rPr lang="pt-BR" altLang="pt-BR" dirty="0"/>
              <a:t>- servidor público investido de autoridade e competência para emitir empenho e autorizar pagamentos</a:t>
            </a:r>
          </a:p>
          <a:p>
            <a:pPr marL="457200" indent="-457200">
              <a:buNone/>
            </a:pPr>
            <a:endParaRPr lang="pt-BR" altLang="pt-BR" dirty="0"/>
          </a:p>
          <a:p>
            <a:pPr marL="457200" indent="-457200">
              <a:buNone/>
            </a:pPr>
            <a:r>
              <a:rPr lang="pt-BR" altLang="pt-BR" dirty="0">
                <a:solidFill>
                  <a:srgbClr val="990000"/>
                </a:solidFill>
              </a:rPr>
              <a:t>	Cabe ao ordenador de despesa</a:t>
            </a:r>
            <a:r>
              <a:rPr lang="pt-BR" altLang="pt-BR" dirty="0"/>
              <a:t>:</a:t>
            </a:r>
          </a:p>
          <a:p>
            <a:pPr marL="457200" indent="-457200">
              <a:buFontTx/>
              <a:buAutoNum type="arabicParenR"/>
            </a:pPr>
            <a:r>
              <a:rPr lang="pt-BR" altLang="pt-BR" sz="2000" dirty="0"/>
              <a:t>Verificar a legalidade do ato (norma ou autorização superior);</a:t>
            </a:r>
          </a:p>
          <a:p>
            <a:pPr marL="457200" indent="-457200">
              <a:buFontTx/>
              <a:buAutoNum type="arabicParenR"/>
            </a:pPr>
            <a:r>
              <a:rPr lang="pt-BR" altLang="pt-BR" sz="2000" dirty="0"/>
              <a:t>Cumprimento do programa de trabalho (compatível com a meta/objetivo);</a:t>
            </a:r>
          </a:p>
          <a:p>
            <a:pPr marL="457200" indent="-457200">
              <a:buFontTx/>
              <a:buAutoNum type="arabicParenR"/>
            </a:pPr>
            <a:r>
              <a:rPr lang="pt-BR" altLang="pt-BR" sz="2000" dirty="0"/>
              <a:t>Estimar o impacto orçamentário no ano e dois subsequentes ;</a:t>
            </a:r>
          </a:p>
          <a:p>
            <a:pPr marL="457200" indent="-457200">
              <a:buFontTx/>
              <a:buAutoNum type="arabicParenR"/>
            </a:pPr>
            <a:r>
              <a:rPr lang="pt-BR" altLang="pt-BR" sz="2000" dirty="0"/>
              <a:t>Verificar </a:t>
            </a:r>
            <a:r>
              <a:rPr lang="pt-BR" altLang="pt-BR" sz="2000" u="sng" dirty="0"/>
              <a:t>adequação orçamentária</a:t>
            </a:r>
            <a:r>
              <a:rPr lang="pt-BR" altLang="pt-BR" sz="2000" dirty="0"/>
              <a:t> (crédito orçamentário para atender a despesa);</a:t>
            </a:r>
          </a:p>
          <a:p>
            <a:pPr marL="457200" indent="-457200">
              <a:buFontTx/>
              <a:buAutoNum type="arabicParenR"/>
            </a:pPr>
            <a:r>
              <a:rPr lang="pt-BR" altLang="pt-BR" sz="2000" dirty="0"/>
              <a:t>Emitir a declaração, quando for o caso. </a:t>
            </a:r>
          </a:p>
        </p:txBody>
      </p:sp>
      <p:cxnSp>
        <p:nvCxnSpPr>
          <p:cNvPr id="33796" name="AutoShape 4"/>
          <p:cNvCxnSpPr>
            <a:cxnSpLocks noChangeShapeType="1"/>
            <a:stCxn id="33795" idx="1"/>
            <a:endCxn id="33795" idx="1"/>
          </p:cNvCxnSpPr>
          <p:nvPr/>
        </p:nvCxnSpPr>
        <p:spPr bwMode="auto">
          <a:xfrm>
            <a:off x="428625" y="39227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4103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9511"/>
            <a:ext cx="10515600" cy="92764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Proposta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Normativos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(Decreto nº 39.680, de 2019)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II - parte normativa, que conterá as normas que regulam o objeto; e</a:t>
            </a:r>
          </a:p>
          <a:p>
            <a:pPr marL="0" indent="0">
              <a:buNone/>
            </a:pPr>
            <a:r>
              <a:rPr lang="pt-BR" dirty="0" smtClean="0"/>
              <a:t>III - parte final, com:</a:t>
            </a:r>
          </a:p>
          <a:p>
            <a:pPr marL="0" indent="0">
              <a:buNone/>
            </a:pPr>
            <a:r>
              <a:rPr lang="pt-BR" dirty="0" smtClean="0"/>
              <a:t>a) as disposições sobre medidas necessárias à implementação das normas constantes da parte normativa;</a:t>
            </a:r>
          </a:p>
          <a:p>
            <a:pPr marL="0" indent="0">
              <a:buNone/>
            </a:pPr>
            <a:r>
              <a:rPr lang="pt-BR" dirty="0" smtClean="0"/>
              <a:t>b) as disposições transitórias;</a:t>
            </a:r>
          </a:p>
          <a:p>
            <a:pPr marL="0" indent="0">
              <a:buNone/>
            </a:pPr>
            <a:r>
              <a:rPr lang="pt-BR" dirty="0" smtClean="0"/>
              <a:t>c) a cláusula de vigência; e</a:t>
            </a:r>
          </a:p>
          <a:p>
            <a:pPr marL="0" indent="0">
              <a:buNone/>
            </a:pPr>
            <a:r>
              <a:rPr lang="pt-BR" dirty="0" smtClean="0"/>
              <a:t>d) a cláusula de revogação, quando couber.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0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>
                <a:solidFill>
                  <a:srgbClr val="080808"/>
                </a:solidFill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  <a:endParaRPr lang="pt-BR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99" y="1417638"/>
            <a:ext cx="10944225" cy="51800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altLang="pt-BR" dirty="0"/>
          </a:p>
          <a:p>
            <a:pPr>
              <a:buFont typeface="Wingdings" panose="05000000000000000000" pitchFamily="2" charset="2"/>
              <a:buChar char="Ø"/>
            </a:pPr>
            <a:endParaRPr lang="pt-BR" altLang="pt-BR" dirty="0" smtClean="0">
              <a:hlinkClick r:id="rId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 smtClean="0">
                <a:hlinkClick r:id="rId3" action="ppaction://hlinkfile"/>
              </a:rPr>
              <a:t>Entendimento técnico do Tesouro Nacional sobre a interpretação dos art. 16 e 17 da LRF </a:t>
            </a:r>
            <a:r>
              <a:rPr lang="pt-BR" altLang="pt-BR" dirty="0" smtClean="0"/>
              <a:t>(Manual de Demonstrativos Fiscais - pág</a:t>
            </a:r>
            <a:r>
              <a:rPr lang="pt-BR" altLang="pt-BR" dirty="0"/>
              <a:t>. 20)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De acordo com Decisão do TCU, a aplicação do art.16 é dispensada quando a despesa, ocasionada pela licitação, é ordinária e rotineira da Administração, já prevista no orçamento ou destinada à manutenção de ação governamental preexistente – Acórdão – nº 883/2005 – 1º Câmara  e Acórdão nº 525/2007 - Plenário).  </a:t>
            </a:r>
          </a:p>
        </p:txBody>
      </p:sp>
    </p:spTree>
    <p:extLst>
      <p:ext uri="{BB962C8B-B14F-4D97-AF65-F5344CB8AC3E}">
        <p14:creationId xmlns:p14="http://schemas.microsoft.com/office/powerpoint/2010/main" val="37978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1"/>
            <a:ext cx="8253413" cy="1412875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algn="ctr">
              <a:defRPr/>
            </a:pPr>
            <a:r>
              <a:rPr lang="pt-BR" dirty="0">
                <a:solidFill>
                  <a:srgbClr val="080808"/>
                </a:solidFill>
              </a:rPr>
              <a:t> 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  <a:endParaRPr lang="pt-BR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81076"/>
            <a:ext cx="8915400" cy="5661025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buClr>
                <a:schemeClr val="bg2"/>
              </a:buClr>
              <a:buFontTx/>
              <a:buNone/>
              <a:defRPr/>
            </a:pPr>
            <a:endParaRPr lang="pt-BR" sz="3500" dirty="0">
              <a:solidFill>
                <a:srgbClr val="080808"/>
              </a:solidFill>
            </a:endParaRPr>
          </a:p>
          <a:p>
            <a:pPr eaLnBrk="1" hangingPunct="1">
              <a:buClr>
                <a:schemeClr val="bg2"/>
              </a:buClr>
              <a:buFontTx/>
              <a:buNone/>
              <a:defRPr/>
            </a:pPr>
            <a:r>
              <a:rPr lang="pt-BR" sz="3500" dirty="0">
                <a:solidFill>
                  <a:srgbClr val="080808"/>
                </a:solidFill>
              </a:rPr>
              <a:t>	Art. 17 - Despesa Obrigatória de Caráter Continuado:</a:t>
            </a:r>
          </a:p>
          <a:p>
            <a:pPr algn="just" eaLnBrk="1" hangingPunct="1"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sz="3400" dirty="0">
                <a:solidFill>
                  <a:srgbClr val="990000"/>
                </a:solidFill>
              </a:rPr>
              <a:t>despesa corrente;</a:t>
            </a:r>
            <a:endParaRPr lang="pt-BR" sz="3400" dirty="0">
              <a:solidFill>
                <a:srgbClr val="080808"/>
              </a:solidFill>
            </a:endParaRPr>
          </a:p>
          <a:p>
            <a:pPr algn="just" eaLnBrk="1" hangingPunct="1"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sz="3400" dirty="0">
                <a:solidFill>
                  <a:srgbClr val="080808"/>
                </a:solidFill>
              </a:rPr>
              <a:t> derivada de lei, medida provisória ou ato administrativo normativo;</a:t>
            </a:r>
          </a:p>
          <a:p>
            <a:pPr algn="just" eaLnBrk="1" hangingPunct="1"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sz="3400" dirty="0">
                <a:solidFill>
                  <a:srgbClr val="080808"/>
                </a:solidFill>
              </a:rPr>
              <a:t>fixe obrigação legal de execução por período superior a dois exercícios financeiros.</a:t>
            </a:r>
          </a:p>
          <a:p>
            <a:pPr lvl="1" eaLnBrk="1" hangingPunct="1">
              <a:buFontTx/>
              <a:buNone/>
              <a:defRPr/>
            </a:pPr>
            <a:r>
              <a:rPr lang="pt-BR" sz="3000" dirty="0">
                <a:solidFill>
                  <a:srgbClr val="080808"/>
                </a:solidFill>
              </a:rPr>
              <a:t>    </a:t>
            </a:r>
            <a:endParaRPr lang="pt-BR" b="1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35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92075" tIns="46038" rIns="92075" bIns="46038" rtlCol="0" anchor="ctr">
            <a:normAutofit/>
          </a:bodyPr>
          <a:lstStyle/>
          <a:p>
            <a:pPr algn="ctr">
              <a:defRPr/>
            </a:pPr>
            <a:r>
              <a:rPr lang="pt-BR" dirty="0">
                <a:solidFill>
                  <a:srgbClr val="080808"/>
                </a:solidFill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  <a:endParaRPr lang="pt-BR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2425" y="1500188"/>
            <a:ext cx="11353800" cy="5357812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lnSpc>
                <a:spcPct val="140000"/>
              </a:lnSpc>
              <a:buClr>
                <a:schemeClr val="bg2"/>
              </a:buClr>
              <a:buFontTx/>
              <a:buNone/>
              <a:defRPr/>
            </a:pPr>
            <a:r>
              <a:rPr lang="pt-BR" dirty="0">
                <a:solidFill>
                  <a:srgbClr val="080808"/>
                </a:solidFill>
              </a:rPr>
              <a:t>	Condições para geração da despesa continuada de caráter obrigatório :</a:t>
            </a:r>
          </a:p>
          <a:p>
            <a:pPr lvl="1" eaLnBrk="1" hangingPunct="1">
              <a:lnSpc>
                <a:spcPct val="14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80808"/>
                </a:solidFill>
              </a:rPr>
              <a:t>Estimar impacto orçamentário-financeiro nos três primeiros exercícios em que for executada;</a:t>
            </a:r>
          </a:p>
          <a:p>
            <a:pPr lvl="1" eaLnBrk="1" hangingPunct="1">
              <a:lnSpc>
                <a:spcPct val="14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80808"/>
                </a:solidFill>
              </a:rPr>
              <a:t>Demonstrar  origem dos recursos para o seu custeio;</a:t>
            </a:r>
          </a:p>
          <a:p>
            <a:pPr lvl="1" eaLnBrk="1" hangingPunct="1">
              <a:lnSpc>
                <a:spcPct val="14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80808"/>
                </a:solidFill>
              </a:rPr>
              <a:t>Comprovar não afetar metas de resultados fiscais;</a:t>
            </a:r>
          </a:p>
          <a:p>
            <a:pPr lvl="1" eaLnBrk="1" hangingPunct="1">
              <a:lnSpc>
                <a:spcPct val="140000"/>
              </a:lnSpc>
              <a:buClr>
                <a:schemeClr val="accent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80808"/>
                </a:solidFill>
              </a:rPr>
              <a:t>Compensar efeitos futuros com aumento  de receita ou redução de despesa, em caráter permanente.</a:t>
            </a:r>
          </a:p>
        </p:txBody>
      </p:sp>
    </p:spTree>
    <p:extLst>
      <p:ext uri="{BB962C8B-B14F-4D97-AF65-F5344CB8AC3E}">
        <p14:creationId xmlns:p14="http://schemas.microsoft.com/office/powerpoint/2010/main" val="661051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>
                <a:solidFill>
                  <a:srgbClr val="080808"/>
                </a:solidFill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  <a:endParaRPr lang="pt-BR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600200"/>
            <a:ext cx="11496675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dirty="0" smtClean="0"/>
              <a:t>     </a:t>
            </a:r>
            <a:r>
              <a:rPr lang="pt-BR" altLang="pt-BR" dirty="0" smtClean="0">
                <a:solidFill>
                  <a:srgbClr val="CC0000"/>
                </a:solidFill>
              </a:rPr>
              <a:t>Medidas de compensação</a:t>
            </a:r>
          </a:p>
          <a:p>
            <a:pPr eaLnBrk="1" hangingPunct="1">
              <a:buFontTx/>
              <a:buNone/>
            </a:pPr>
            <a:endParaRPr lang="pt-BR" altLang="pt-BR" dirty="0" smtClean="0">
              <a:solidFill>
                <a:srgbClr val="CC0000"/>
              </a:solidFill>
            </a:endParaRPr>
          </a:p>
          <a:p>
            <a:pPr eaLnBrk="1" hangingPunct="1"/>
            <a:r>
              <a:rPr lang="pt-BR" altLang="pt-BR" sz="2400" dirty="0"/>
              <a:t>Elevação de alíquota, ampliação da base da cálculo, majoração ou criação de tributo</a:t>
            </a:r>
          </a:p>
          <a:p>
            <a:pPr eaLnBrk="1" hangingPunct="1"/>
            <a:r>
              <a:rPr lang="pt-BR" altLang="pt-BR" sz="2400" dirty="0"/>
              <a:t>Despesa não será executada antes que se dê o aumento da receita ou a redução da despesa</a:t>
            </a:r>
          </a:p>
          <a:p>
            <a:pPr eaLnBrk="1" hangingPunct="1"/>
            <a:r>
              <a:rPr lang="pt-BR" altLang="pt-BR" sz="2400" dirty="0"/>
              <a:t>Não se aplica às despesas de serviço da dívida, reajuste geral do funcionalismo público, concessão de benefício a quem satisfaça as condições  e reajuste de benefícios a fim de preservar o seu valor real (art. 24 LRF e art. 201, § 4º, CF)  </a:t>
            </a:r>
          </a:p>
        </p:txBody>
      </p:sp>
    </p:spTree>
    <p:extLst>
      <p:ext uri="{BB962C8B-B14F-4D97-AF65-F5344CB8AC3E}">
        <p14:creationId xmlns:p14="http://schemas.microsoft.com/office/powerpoint/2010/main" val="2585889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3875" y="1484314"/>
            <a:ext cx="11039475" cy="5373687"/>
          </a:xfrm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pt-BR" altLang="pt-BR" dirty="0" smtClean="0"/>
              <a:t>Execução da despesa: somente pode iniciar após a implementação das medidas de compensação </a:t>
            </a:r>
          </a:p>
          <a:p>
            <a:pPr>
              <a:lnSpc>
                <a:spcPct val="140000"/>
              </a:lnSpc>
            </a:pPr>
            <a:r>
              <a:rPr lang="pt-BR" altLang="pt-BR" dirty="0" smtClean="0">
                <a:solidFill>
                  <a:srgbClr val="080808"/>
                </a:solidFill>
              </a:rPr>
              <a:t>Considera-se aumento: prorrogação de despesa criada por prazo determinado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723900" y="0"/>
            <a:ext cx="10515600" cy="1325563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pt-BR" dirty="0">
                <a:solidFill>
                  <a:srgbClr val="080808"/>
                </a:solidFill>
              </a:rPr>
              <a:t> 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Despesa Pública</a:t>
            </a:r>
          </a:p>
        </p:txBody>
      </p:sp>
    </p:spTree>
    <p:extLst>
      <p:ext uri="{BB962C8B-B14F-4D97-AF65-F5344CB8AC3E}">
        <p14:creationId xmlns:p14="http://schemas.microsoft.com/office/powerpoint/2010/main" val="2643051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46234" y="1"/>
            <a:ext cx="10609154" cy="1198616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- Parte Preliminar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367863" y="1198617"/>
            <a:ext cx="11256578" cy="3751755"/>
          </a:xfrm>
        </p:spPr>
        <p:txBody>
          <a:bodyPr>
            <a:noAutofit/>
          </a:bodyPr>
          <a:lstStyle/>
          <a:p>
            <a:pPr algn="just"/>
            <a:r>
              <a:rPr lang="pt-BR" sz="3000" dirty="0" smtClean="0"/>
              <a:t>Epígrafe:</a:t>
            </a:r>
            <a:r>
              <a:rPr lang="pt-BR" sz="3000" b="0" dirty="0" smtClean="0"/>
              <a:t> </a:t>
            </a:r>
            <a:r>
              <a:rPr lang="pt-BR" sz="3000" b="0" dirty="0"/>
              <a:t>  A epígrafe de um decreto pode ou não ser numerada. Deve ser numerada quando se tratar de atos normativos de caráter geral e abstrato e não numeradas aquelas referentes aos atos que contenham regras de caráter singular, dentre eles os decretos relativos a abertura de crédito, declaração de utilidade pública, reforma agrária, doação e aceitação de imóvel, luto oficial, concessão de rádio e televisão, criação de embaixadas e consulados, delegações , calamidade </a:t>
            </a:r>
            <a:r>
              <a:rPr lang="pt-BR" sz="3000" b="0" dirty="0" smtClean="0"/>
              <a:t>pública. </a:t>
            </a:r>
            <a:r>
              <a:rPr lang="pt-BR" sz="3000" b="0" dirty="0"/>
              <a:t>O</a:t>
            </a:r>
            <a:r>
              <a:rPr lang="pt-BR" sz="3000" b="0" dirty="0" smtClean="0"/>
              <a:t>s </a:t>
            </a:r>
            <a:r>
              <a:rPr lang="pt-BR" sz="3000" b="0" dirty="0"/>
              <a:t>Decretos pessoais e os relativos a provimento ou vacância de cargo público não serão numerados nem conterão ementa</a:t>
            </a:r>
            <a:r>
              <a:rPr lang="pt-BR" sz="3000" b="0" dirty="0" smtClean="0"/>
              <a:t>.</a:t>
            </a:r>
            <a:endParaRPr lang="pt-BR" sz="3000" b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367863" y="5171090"/>
            <a:ext cx="11624441" cy="13873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Exemplo</a:t>
            </a:r>
            <a:r>
              <a:rPr lang="pt-BR" dirty="0" smtClean="0"/>
              <a:t>:</a:t>
            </a:r>
          </a:p>
          <a:p>
            <a:r>
              <a:rPr lang="pt-BR" b="1" dirty="0" smtClean="0"/>
              <a:t>DECRETO Nº  39.680, DE 21 DE FEVEREIRO DE 2019</a:t>
            </a:r>
          </a:p>
          <a:p>
            <a:r>
              <a:rPr lang="pt-BR" b="1" dirty="0" smtClean="0"/>
              <a:t>DECRETO DE 21 DE FEVEREIRO DE 2019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616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144409"/>
            <a:ext cx="10515600" cy="101173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Proposta - Parte Preliminar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57352" y="1439917"/>
            <a:ext cx="10996448" cy="5108028"/>
          </a:xfrm>
        </p:spPr>
        <p:txBody>
          <a:bodyPr>
            <a:normAutofit/>
          </a:bodyPr>
          <a:lstStyle/>
          <a:p>
            <a:r>
              <a:rPr lang="pt-BR" b="1" dirty="0" smtClean="0"/>
              <a:t>Ementa: </a:t>
            </a:r>
            <a:r>
              <a:rPr lang="pt-BR" b="0" dirty="0" smtClean="0"/>
              <a:t>A ementa é a parte do preâmbulo que sintetiza o conteúdo da lei, a fim de permitir, de modo imediato, o conhecimento da matéria legislada, devendo guardar estreita correlação com a ideia central do texto, bem assim com o art. 1</a:t>
            </a:r>
            <a:r>
              <a:rPr lang="pt-BR" b="0" u="sng" baseline="30000" dirty="0" smtClean="0"/>
              <a:t>o</a:t>
            </a:r>
            <a:r>
              <a:rPr lang="pt-BR" b="0" dirty="0" smtClean="0"/>
              <a:t> do ato proposto.   A expressão "e dá outras providências“ poderá ser utilizada em atos normativos de excepcional extensão e com multiplicidade de temas e se a questão não expressa for pouco relevante.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Exemplo</a:t>
            </a:r>
            <a:r>
              <a:rPr lang="pt-BR" dirty="0" smtClean="0"/>
              <a:t>: Dispõe sobre as normas e as diretrizes para elaboração, redação e alteração de Decreto e para o encaminhamento e exame de propostas de decreto e projeto de lei no âmbito da administração direta e indireta do Distrito Federal.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7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9131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Proposta - Parte Preliminar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7656" y="1387365"/>
            <a:ext cx="11740054" cy="3563005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Autoria: </a:t>
            </a:r>
            <a:r>
              <a:rPr lang="pt-BR" sz="2800" b="0" dirty="0" smtClean="0"/>
              <a:t>é </a:t>
            </a:r>
            <a:r>
              <a:rPr lang="pt-BR" sz="2800" b="0" dirty="0"/>
              <a:t>a parte do preâmbulo que contém a declaração do nome da autoridade, do cargo em que se acha </a:t>
            </a:r>
            <a:r>
              <a:rPr lang="pt-BR" sz="2800" b="0" dirty="0" smtClean="0"/>
              <a:t>investida</a:t>
            </a:r>
          </a:p>
          <a:p>
            <a:pPr algn="just"/>
            <a:r>
              <a:rPr lang="pt-BR" sz="2800" dirty="0" smtClean="0"/>
              <a:t>Fundamento Legal ou fundamentação</a:t>
            </a:r>
            <a:r>
              <a:rPr lang="pt-BR" sz="2800" b="0" dirty="0" smtClean="0"/>
              <a:t>: é a </a:t>
            </a:r>
            <a:r>
              <a:rPr lang="pt-BR" sz="2800" b="0" dirty="0"/>
              <a:t>atribuição constitucional ou legal em que se funda para promulgar o ato</a:t>
            </a:r>
            <a:r>
              <a:rPr lang="pt-BR" sz="2800" b="0" dirty="0" smtClean="0"/>
              <a:t>. </a:t>
            </a:r>
          </a:p>
          <a:p>
            <a:pPr algn="just"/>
            <a:r>
              <a:rPr lang="pt-BR" sz="2800" dirty="0" smtClean="0"/>
              <a:t>Ordem de Execução:  </a:t>
            </a:r>
            <a:r>
              <a:rPr lang="pt-BR" sz="2800" b="0" dirty="0" smtClean="0"/>
              <a:t>é</a:t>
            </a:r>
            <a:r>
              <a:rPr lang="pt-BR" sz="2800" dirty="0" smtClean="0"/>
              <a:t> </a:t>
            </a:r>
            <a:r>
              <a:rPr lang="pt-BR" sz="2800" b="0" dirty="0" smtClean="0"/>
              <a:t>a ordem expedida no ato.</a:t>
            </a:r>
            <a:endParaRPr lang="pt-BR" sz="2800" b="0" dirty="0"/>
          </a:p>
          <a:p>
            <a:r>
              <a:rPr lang="pt-BR" b="0" dirty="0" smtClean="0"/>
              <a:t/>
            </a:r>
            <a:br>
              <a:rPr lang="pt-BR" b="0" dirty="0" smtClean="0"/>
            </a:br>
            <a:endParaRPr lang="pt-BR" b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0" y="4603531"/>
            <a:ext cx="11897710" cy="21011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GOVERNADOR DO DISTRITO </a:t>
            </a:r>
            <a:r>
              <a:rPr lang="pt-BR" dirty="0" smtClean="0"/>
              <a:t>FEDERAL </a:t>
            </a:r>
            <a:r>
              <a:rPr lang="pt-BR" b="1" dirty="0" smtClean="0"/>
              <a:t>(AUTORIA)</a:t>
            </a:r>
            <a:r>
              <a:rPr lang="pt-BR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no </a:t>
            </a:r>
            <a:r>
              <a:rPr lang="pt-BR" dirty="0"/>
              <a:t>uso das atribuições que lhe conferem os incisos VII, X, XXI, XXVI do artigo 100 da Lei Orgânica do Distrito </a:t>
            </a:r>
            <a:r>
              <a:rPr lang="pt-BR" dirty="0" smtClean="0"/>
              <a:t>Federal </a:t>
            </a:r>
            <a:r>
              <a:rPr lang="pt-BR" b="1" dirty="0" smtClean="0"/>
              <a:t>(FUNDAMENTO LEGAL)</a:t>
            </a:r>
            <a:r>
              <a:rPr lang="pt-BR" dirty="0" smtClean="0"/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 smtClean="0"/>
              <a:t>DECRETA (ORDEM DE EXECUÇÃO)</a:t>
            </a:r>
            <a:r>
              <a:rPr lang="pt-BR" dirty="0" smtClean="0"/>
              <a:t>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116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Proposta - Parte Normativa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1639614"/>
            <a:ext cx="10826695" cy="5139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Parte Normativa: </a:t>
            </a:r>
            <a:r>
              <a:rPr lang="pt-BR" dirty="0"/>
              <a:t>compreendendo o texto das normas de conteúdo substantivo relacionadas com a matéria regulada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primeiro artigo do texto da proposta de decreto indicará, quando necessário, o seu objeto e o seu âmbito de aplicação.</a:t>
            </a:r>
          </a:p>
          <a:p>
            <a:r>
              <a:rPr lang="pt-BR" dirty="0" smtClean="0"/>
              <a:t> </a:t>
            </a:r>
            <a:r>
              <a:rPr lang="pt-BR" dirty="0"/>
              <a:t>O âmbito de aplicação do decreto delimitará as hipóteses abrangidas e as relações jurídicas às quais o ato se aplica.</a:t>
            </a:r>
          </a:p>
          <a:p>
            <a:r>
              <a:rPr lang="pt-BR" dirty="0" smtClean="0"/>
              <a:t>A </a:t>
            </a:r>
            <a:r>
              <a:rPr lang="pt-BR" dirty="0"/>
              <a:t>proposta de decreto não conterá matéria:</a:t>
            </a:r>
          </a:p>
          <a:p>
            <a:pPr marL="0" indent="0">
              <a:buNone/>
            </a:pPr>
            <a:r>
              <a:rPr lang="pt-BR" dirty="0"/>
              <a:t>I - estranha ao objeto ao qual visa disciplinar; e</a:t>
            </a:r>
          </a:p>
          <a:p>
            <a:pPr marL="0" indent="0">
              <a:buNone/>
            </a:pPr>
            <a:r>
              <a:rPr lang="pt-BR" dirty="0"/>
              <a:t>II - não vinculada a ele por afinidade, pertinência ou conexão.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2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Proposta - Parte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a) as disposições sobre medidas necessárias à implementação das normas constantes da parte normativa;</a:t>
            </a:r>
          </a:p>
          <a:p>
            <a:pPr marL="0" indent="0">
              <a:buNone/>
            </a:pPr>
            <a:r>
              <a:rPr lang="pt-BR" dirty="0" smtClean="0"/>
              <a:t>b) as disposições transitórias;</a:t>
            </a:r>
          </a:p>
          <a:p>
            <a:pPr marL="0" indent="0">
              <a:buNone/>
            </a:pPr>
            <a:r>
              <a:rPr lang="pt-BR" dirty="0" smtClean="0"/>
              <a:t>c) a cláusula de vigência; e</a:t>
            </a:r>
          </a:p>
          <a:p>
            <a:pPr marL="0" indent="0">
              <a:buNone/>
            </a:pPr>
            <a:r>
              <a:rPr lang="pt-BR" dirty="0" smtClean="0"/>
              <a:t>d) a cláusula de revogação, quando couber.</a:t>
            </a:r>
          </a:p>
          <a:p>
            <a:pPr marL="0" indent="0">
              <a:buNone/>
            </a:pPr>
            <a:r>
              <a:rPr lang="pt-BR" dirty="0" smtClean="0"/>
              <a:t>Exemplo:</a:t>
            </a: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://www.planalto.gov.br/ccivil_03/leis/LCP/Lcp101.htm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Exemplo: </a:t>
            </a:r>
            <a:r>
              <a:rPr lang="pt-BR" dirty="0" smtClean="0"/>
              <a:t>Parágrafo único. Enquanto não devidamente estruturada, administrativa e orçamentariamente, a gestão orçamentária e financeira do órgão fica a cargo da Casa Civil ...;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8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Proposta -</a:t>
            </a:r>
            <a:r>
              <a:rPr lang="pt-BR" b="1" dirty="0"/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Regras Gerais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Matérias </a:t>
            </a:r>
            <a:r>
              <a:rPr lang="pt-BR" dirty="0"/>
              <a:t>idênticas</a:t>
            </a:r>
            <a:r>
              <a:rPr lang="pt-BR" b="1" dirty="0"/>
              <a:t> não serão disciplinadas por mais de um Decreto da mesma espécie</a:t>
            </a:r>
            <a:r>
              <a:rPr lang="pt-BR" dirty="0"/>
              <a:t>, exceto quando um se destinar, por remissão expressa, a complementar o outro considerado básico.</a:t>
            </a:r>
          </a:p>
          <a:p>
            <a:r>
              <a:rPr lang="pt-BR" dirty="0" smtClean="0"/>
              <a:t>Proposta </a:t>
            </a:r>
            <a:r>
              <a:rPr lang="pt-BR" dirty="0"/>
              <a:t>de decreto de </a:t>
            </a:r>
            <a:r>
              <a:rPr lang="pt-BR" b="1" dirty="0"/>
              <a:t>caráter independente será evitada quando existir Decreto em vigor que trate da mesma </a:t>
            </a:r>
            <a:r>
              <a:rPr lang="pt-BR" b="1" dirty="0" smtClean="0"/>
              <a:t>matéria. </a:t>
            </a:r>
            <a:r>
              <a:rPr lang="pt-BR" dirty="0" smtClean="0"/>
              <a:t>Nessa hipótese, </a:t>
            </a:r>
            <a:r>
              <a:rPr lang="pt-BR" dirty="0"/>
              <a:t>os </a:t>
            </a:r>
            <a:r>
              <a:rPr lang="pt-BR" b="1" dirty="0"/>
              <a:t>novos dispositivos serão incluídos no texto do Decreto em vigor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3046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2033</Words>
  <Application>Microsoft Office PowerPoint</Application>
  <PresentationFormat>Personalizar</PresentationFormat>
  <Paragraphs>272</Paragraphs>
  <Slides>34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Regras para elaboração de Atos Normativos – enfoque orçamentário</vt:lpstr>
      <vt:lpstr>Estrutura da Proposta de Atos Normativos  (Decreto nº 39.680, de 2019)</vt:lpstr>
      <vt:lpstr>Estrutura da Proposta Atos Normativos (Decreto nº 39.680, de 2019)</vt:lpstr>
      <vt:lpstr>Estrutura da Proposta - Parte Preliminar</vt:lpstr>
      <vt:lpstr>Estrutura da Proposta - Parte Preliminar</vt:lpstr>
      <vt:lpstr>Estrutura da Proposta - Parte Preliminar</vt:lpstr>
      <vt:lpstr>Estrutura da Proposta - Parte Normativa</vt:lpstr>
      <vt:lpstr>Estrutura da Proposta - Parte Final</vt:lpstr>
      <vt:lpstr>Estrutura da Proposta - Regras Gerais</vt:lpstr>
      <vt:lpstr>Recomendações para redação dos atos  (arts. 7º ao 11 do Decreto nº 39.680, de 2019)</vt:lpstr>
      <vt:lpstr>Recomendações para redação dos atos  (arts. 7º ao 11 do Decreto nº 39.680, de 2019)</vt:lpstr>
      <vt:lpstr>Estrutura dos artigos</vt:lpstr>
      <vt:lpstr>Tramitação de Proposição de  Decreto e Projeto de Lei</vt:lpstr>
      <vt:lpstr>Tramitação de Proposição de  Decreto e Projeto de Lei</vt:lpstr>
      <vt:lpstr>Tramitação de Proposição de  Decreto e Projeto de Lei</vt:lpstr>
      <vt:lpstr>Impacto orçamentário-financeiro da proposta</vt:lpstr>
      <vt:lpstr>Princípios da LRF</vt:lpstr>
      <vt:lpstr>Estrutura da LRF – 10 capítulos</vt:lpstr>
      <vt:lpstr>Apresentação do PowerPoint</vt:lpstr>
      <vt:lpstr>    Planejamento da Despesa Pública</vt:lpstr>
      <vt:lpstr>    </vt:lpstr>
      <vt:lpstr>Lei de Diretrizes Orçamentárias</vt:lpstr>
      <vt:lpstr>Lei de Diretrizes Orçamentárias</vt:lpstr>
      <vt:lpstr>Lei Orçamentária Anual</vt:lpstr>
      <vt:lpstr> Lei Orçamentária Anual</vt:lpstr>
      <vt:lpstr>Lei Orçamentária Anual</vt:lpstr>
      <vt:lpstr> </vt:lpstr>
      <vt:lpstr> Despesa Pública</vt:lpstr>
      <vt:lpstr> Despesa Pública</vt:lpstr>
      <vt:lpstr> Despesa Pública</vt:lpstr>
      <vt:lpstr>  Despesa Pública</vt:lpstr>
      <vt:lpstr> Despesa Pública</vt:lpstr>
      <vt:lpstr> Despesa Pública</vt:lpstr>
      <vt:lpstr> Despesa Pública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Regras para elaboração de Projetos de Lei – enfoque orçamentário</dc:title>
  <dc:creator>Lúcia Helena Cavalcante Valverde</dc:creator>
  <cp:lastModifiedBy>Aroldo Jesus de Almeida</cp:lastModifiedBy>
  <cp:revision>60</cp:revision>
  <dcterms:created xsi:type="dcterms:W3CDTF">2019-03-07T11:27:05Z</dcterms:created>
  <dcterms:modified xsi:type="dcterms:W3CDTF">2019-03-12T17:19:21Z</dcterms:modified>
</cp:coreProperties>
</file>